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sldIdLst>
    <p:sldId id="256" r:id="rId2"/>
  </p:sldIdLst>
  <p:sldSz cx="12801600" cy="9601200" type="A3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3024">
          <p15:clr>
            <a:srgbClr val="A4A3A4"/>
          </p15:clr>
        </p15:guide>
        <p15:guide id="2" pos="4032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F155"/>
    <a:srgbClr val="CC0099"/>
    <a:srgbClr val="000000"/>
    <a:srgbClr val="FF99FF"/>
    <a:srgbClr val="CC66FF"/>
    <a:srgbClr val="99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0566" autoAdjust="0"/>
    <p:restoredTop sz="95320" autoAdjust="0"/>
  </p:normalViewPr>
  <p:slideViewPr>
    <p:cSldViewPr snapToGrid="0">
      <p:cViewPr>
        <p:scale>
          <a:sx n="100" d="100"/>
          <a:sy n="100" d="100"/>
        </p:scale>
        <p:origin x="2010" y="504"/>
      </p:cViewPr>
      <p:guideLst>
        <p:guide orient="horz" pos="3024"/>
        <p:guide pos="403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6" d="100"/>
          <a:sy n="66" d="100"/>
        </p:scale>
        <p:origin x="3134" y="67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A32990-20E2-4E32-BC7D-00635BD0D48C}" type="datetimeFigureOut">
              <a:rPr lang="zh-TW" altLang="en-US" smtClean="0"/>
              <a:t>2019/8/2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F34C25-A31C-477F-9CBF-24AF6963120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81746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F34C25-A31C-477F-9CBF-24AF69631204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593594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2EC7D-62C2-41D5-BD90-CF5624A713C4}" type="datetimeFigureOut">
              <a:rPr lang="zh-TW" altLang="en-US" smtClean="0"/>
              <a:t>2019/8/2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5DAA3-5C38-4614-8451-226F7903744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766149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2EC7D-62C2-41D5-BD90-CF5624A713C4}" type="datetimeFigureOut">
              <a:rPr lang="zh-TW" altLang="en-US" smtClean="0"/>
              <a:t>2019/8/2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5DAA3-5C38-4614-8451-226F7903744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65783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2EC7D-62C2-41D5-BD90-CF5624A713C4}" type="datetimeFigureOut">
              <a:rPr lang="zh-TW" altLang="en-US" smtClean="0"/>
              <a:t>2019/8/2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5DAA3-5C38-4614-8451-226F7903744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40448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2EC7D-62C2-41D5-BD90-CF5624A713C4}" type="datetimeFigureOut">
              <a:rPr lang="zh-TW" altLang="en-US" smtClean="0"/>
              <a:t>2019/8/2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5DAA3-5C38-4614-8451-226F7903744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5960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2EC7D-62C2-41D5-BD90-CF5624A713C4}" type="datetimeFigureOut">
              <a:rPr lang="zh-TW" altLang="en-US" smtClean="0"/>
              <a:t>2019/8/2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5DAA3-5C38-4614-8451-226F7903744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052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2EC7D-62C2-41D5-BD90-CF5624A713C4}" type="datetimeFigureOut">
              <a:rPr lang="zh-TW" altLang="en-US" smtClean="0"/>
              <a:t>2019/8/2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5DAA3-5C38-4614-8451-226F7903744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9104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2EC7D-62C2-41D5-BD90-CF5624A713C4}" type="datetimeFigureOut">
              <a:rPr lang="zh-TW" altLang="en-US" smtClean="0"/>
              <a:t>2019/8/2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5DAA3-5C38-4614-8451-226F7903744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255503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2EC7D-62C2-41D5-BD90-CF5624A713C4}" type="datetimeFigureOut">
              <a:rPr lang="zh-TW" altLang="en-US" smtClean="0"/>
              <a:t>2019/8/2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5DAA3-5C38-4614-8451-226F7903744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861232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2EC7D-62C2-41D5-BD90-CF5624A713C4}" type="datetimeFigureOut">
              <a:rPr lang="zh-TW" altLang="en-US" smtClean="0"/>
              <a:t>2019/8/2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5DAA3-5C38-4614-8451-226F7903744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54923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2EC7D-62C2-41D5-BD90-CF5624A713C4}" type="datetimeFigureOut">
              <a:rPr lang="zh-TW" altLang="en-US" smtClean="0"/>
              <a:t>2019/8/2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5DAA3-5C38-4614-8451-226F7903744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18936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2EC7D-62C2-41D5-BD90-CF5624A713C4}" type="datetimeFigureOut">
              <a:rPr lang="zh-TW" altLang="en-US" smtClean="0"/>
              <a:t>2019/8/2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C5DAA3-5C38-4614-8451-226F7903744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06341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2EC7D-62C2-41D5-BD90-CF5624A713C4}" type="datetimeFigureOut">
              <a:rPr lang="zh-TW" altLang="en-US" smtClean="0"/>
              <a:t>2019/8/2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C5DAA3-5C38-4614-8451-226F7903744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00829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矩形 246"/>
          <p:cNvSpPr/>
          <p:nvPr/>
        </p:nvSpPr>
        <p:spPr>
          <a:xfrm>
            <a:off x="3161511" y="12087"/>
            <a:ext cx="718659" cy="8568529"/>
          </a:xfrm>
          <a:prstGeom prst="rect">
            <a:avLst/>
          </a:prstGeom>
          <a:solidFill>
            <a:schemeClr val="accent4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745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296" name="表格 29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2316732"/>
              </p:ext>
            </p:extLst>
          </p:nvPr>
        </p:nvGraphicFramePr>
        <p:xfrm>
          <a:off x="9583366" y="3322904"/>
          <a:ext cx="2907137" cy="52525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938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44775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5252582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300" dirty="0"/>
                    </a:p>
                  </a:txBody>
                  <a:tcPr marL="88626" marR="88626" marT="44313" marB="4431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300" dirty="0"/>
                    </a:p>
                  </a:txBody>
                  <a:tcPr marL="88626" marR="88626" marT="44313" marB="44313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02" name="矩形 201"/>
          <p:cNvSpPr/>
          <p:nvPr/>
        </p:nvSpPr>
        <p:spPr>
          <a:xfrm>
            <a:off x="7654851" y="962630"/>
            <a:ext cx="1935163" cy="8632937"/>
          </a:xfrm>
          <a:prstGeom prst="rect">
            <a:avLst/>
          </a:prstGeom>
          <a:solidFill>
            <a:schemeClr val="accent5">
              <a:lumMod val="20000"/>
              <a:lumOff val="8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745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3" name="矩形 202"/>
          <p:cNvSpPr/>
          <p:nvPr/>
        </p:nvSpPr>
        <p:spPr>
          <a:xfrm>
            <a:off x="5751161" y="917710"/>
            <a:ext cx="1898749" cy="86144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745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6" name="流程圖: 程序 205"/>
          <p:cNvSpPr/>
          <p:nvPr/>
        </p:nvSpPr>
        <p:spPr>
          <a:xfrm>
            <a:off x="9745066" y="3431167"/>
            <a:ext cx="1114044" cy="352971"/>
          </a:xfrm>
          <a:prstGeom prst="flowChartProcess">
            <a:avLst/>
          </a:prstGeom>
          <a:ln w="12700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1358" tIns="30678" rIns="61358" bIns="306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TW" altLang="en-US" sz="1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門市服務人員</a:t>
            </a:r>
          </a:p>
        </p:txBody>
      </p:sp>
      <p:cxnSp>
        <p:nvCxnSpPr>
          <p:cNvPr id="243" name="直線接點 242"/>
          <p:cNvCxnSpPr/>
          <p:nvPr/>
        </p:nvCxnSpPr>
        <p:spPr>
          <a:xfrm>
            <a:off x="3181397" y="3322904"/>
            <a:ext cx="9294124" cy="0"/>
          </a:xfrm>
          <a:prstGeom prst="line">
            <a:avLst/>
          </a:prstGeom>
          <a:ln w="12700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4" name="文字方塊 243"/>
          <p:cNvSpPr txBox="1"/>
          <p:nvPr/>
        </p:nvSpPr>
        <p:spPr>
          <a:xfrm>
            <a:off x="3213420" y="1786809"/>
            <a:ext cx="646235" cy="6294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745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一般科目</a:t>
            </a:r>
            <a:endParaRPr lang="zh-TW" altLang="en-US" sz="1745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97" name="流程圖: 程序 296"/>
          <p:cNvSpPr/>
          <p:nvPr/>
        </p:nvSpPr>
        <p:spPr>
          <a:xfrm>
            <a:off x="9741047" y="3884279"/>
            <a:ext cx="1114044" cy="331225"/>
          </a:xfrm>
          <a:prstGeom prst="flowChartProcess">
            <a:avLst/>
          </a:prstGeom>
          <a:ln w="12700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1358" tIns="30678" rIns="61358" bIns="306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TW" altLang="en-US" sz="1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門市吧台人員</a:t>
            </a:r>
          </a:p>
        </p:txBody>
      </p:sp>
      <p:sp>
        <p:nvSpPr>
          <p:cNvPr id="310" name="流程圖: 程序 309"/>
          <p:cNvSpPr/>
          <p:nvPr/>
        </p:nvSpPr>
        <p:spPr>
          <a:xfrm>
            <a:off x="11163080" y="3435430"/>
            <a:ext cx="1150568" cy="317002"/>
          </a:xfrm>
          <a:prstGeom prst="flowChartProcess">
            <a:avLst/>
          </a:prstGeom>
          <a:ln w="12700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1358" tIns="30678" rIns="61358" bIns="306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TW" altLang="en-US" sz="1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客房清潔服務人員</a:t>
            </a:r>
          </a:p>
        </p:txBody>
      </p:sp>
      <p:sp>
        <p:nvSpPr>
          <p:cNvPr id="311" name="流程圖: 程序 310"/>
          <p:cNvSpPr/>
          <p:nvPr/>
        </p:nvSpPr>
        <p:spPr>
          <a:xfrm>
            <a:off x="11163080" y="3847733"/>
            <a:ext cx="1150568" cy="339529"/>
          </a:xfrm>
          <a:prstGeom prst="flowChartProcess">
            <a:avLst/>
          </a:prstGeom>
          <a:ln w="12700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1358" tIns="30678" rIns="61358" bIns="306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TW" altLang="en-US" sz="1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汽車美容服務人員</a:t>
            </a:r>
          </a:p>
        </p:txBody>
      </p:sp>
      <p:sp>
        <p:nvSpPr>
          <p:cNvPr id="312" name="流程圖: 程序 311"/>
          <p:cNvSpPr/>
          <p:nvPr/>
        </p:nvSpPr>
        <p:spPr>
          <a:xfrm>
            <a:off x="11166190" y="4731099"/>
            <a:ext cx="1139379" cy="360762"/>
          </a:xfrm>
          <a:prstGeom prst="flowChartProcess">
            <a:avLst/>
          </a:prstGeom>
          <a:ln w="12700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1358" tIns="30678" rIns="61358" bIns="306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TW" altLang="en-US" sz="1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廚務助理人員</a:t>
            </a:r>
          </a:p>
        </p:txBody>
      </p:sp>
      <p:sp>
        <p:nvSpPr>
          <p:cNvPr id="317" name="流程圖: 程序 316"/>
          <p:cNvSpPr/>
          <p:nvPr/>
        </p:nvSpPr>
        <p:spPr>
          <a:xfrm>
            <a:off x="11171867" y="5601749"/>
            <a:ext cx="1142644" cy="370598"/>
          </a:xfrm>
          <a:prstGeom prst="flowChartProcess">
            <a:avLst/>
          </a:prstGeom>
          <a:ln w="12700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1358" tIns="30678" rIns="61358" bIns="306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TW" altLang="en-US" sz="1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洗碗人員</a:t>
            </a:r>
          </a:p>
        </p:txBody>
      </p:sp>
      <p:graphicFrame>
        <p:nvGraphicFramePr>
          <p:cNvPr id="211" name="表格 2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0415219"/>
              </p:ext>
            </p:extLst>
          </p:nvPr>
        </p:nvGraphicFramePr>
        <p:xfrm>
          <a:off x="3893820" y="204753"/>
          <a:ext cx="8597238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791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91374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95415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951517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012659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926678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1410872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1489696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</a:tblGrid>
              <a:tr h="370839"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sz="13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第一學年</a:t>
                      </a:r>
                      <a:endParaRPr lang="zh-TW" altLang="en-US" sz="1300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lgDash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3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第二學年</a:t>
                      </a:r>
                      <a:endParaRPr lang="zh-TW" altLang="en-US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lgDash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3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第三學年</a:t>
                      </a:r>
                      <a:endParaRPr lang="zh-TW" altLang="en-US" sz="13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noFill/>
                      <a:prstDash val="lgDash"/>
                      <a:round/>
                      <a:headEnd type="none" w="med" len="med"/>
                      <a:tailEnd type="none" w="med" len="med"/>
                    </a:lnB>
                    <a:solidFill>
                      <a:srgbClr val="E5EBF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就業進路</a:t>
                      </a:r>
                      <a:endParaRPr lang="zh-TW" altLang="en-US" sz="1400" dirty="0" smtClean="0"/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1400" dirty="0" smtClean="0">
                        <a:solidFill>
                          <a:schemeClr val="accent5">
                            <a:lumMod val="7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升學進路</a:t>
                      </a:r>
                      <a:endParaRPr lang="zh-TW" altLang="en-US" sz="1400" dirty="0" smtClean="0"/>
                    </a:p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50860"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第一學期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lgDash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第二學期</a:t>
                      </a:r>
                      <a:endParaRPr lang="zh-TW" altLang="en-US" sz="13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lgDash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第一學期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lgDash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第二學期</a:t>
                      </a:r>
                      <a:endParaRPr lang="zh-TW" altLang="en-US" sz="13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lgDash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第一學期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lgDash"/>
                      <a:round/>
                      <a:headEnd type="none" w="med" len="med"/>
                      <a:tailEnd type="none" w="med" len="med"/>
                    </a:lnT>
                    <a:solidFill>
                      <a:srgbClr val="E5EB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200" kern="1200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+mn-cs"/>
                        </a:rPr>
                        <a:t>第二學期</a:t>
                      </a:r>
                      <a:endParaRPr lang="zh-TW" altLang="en-US" sz="13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lgDash"/>
                      <a:round/>
                      <a:headEnd type="none" w="med" len="med"/>
                      <a:tailEnd type="none" w="med" len="med"/>
                    </a:lnT>
                    <a:solidFill>
                      <a:srgbClr val="E5EBF7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3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lgDash"/>
                      <a:round/>
                      <a:headEnd type="none" w="med" len="med"/>
                      <a:tailEnd type="none" w="med" len="med"/>
                    </a:lnT>
                    <a:solidFill>
                      <a:srgbClr val="E5EBF7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300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lgDash"/>
                      <a:round/>
                      <a:headEnd type="none" w="med" len="med"/>
                      <a:tailEnd type="none" w="med" len="med"/>
                    </a:lnT>
                    <a:solidFill>
                      <a:srgbClr val="E5EBF7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216" name="直線接點 215"/>
          <p:cNvCxnSpPr/>
          <p:nvPr/>
        </p:nvCxnSpPr>
        <p:spPr>
          <a:xfrm>
            <a:off x="5744005" y="967618"/>
            <a:ext cx="0" cy="8548206"/>
          </a:xfrm>
          <a:prstGeom prst="line">
            <a:avLst/>
          </a:prstGeom>
          <a:ln w="3175">
            <a:solidFill>
              <a:schemeClr val="bg1">
                <a:lumMod val="50000"/>
                <a:alpha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2" name="直線接點 221"/>
          <p:cNvCxnSpPr/>
          <p:nvPr/>
        </p:nvCxnSpPr>
        <p:spPr>
          <a:xfrm>
            <a:off x="7633663" y="643913"/>
            <a:ext cx="0" cy="8568529"/>
          </a:xfrm>
          <a:prstGeom prst="line">
            <a:avLst/>
          </a:prstGeom>
          <a:ln w="3175">
            <a:solidFill>
              <a:schemeClr val="bg1">
                <a:lumMod val="50000"/>
                <a:alpha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5" name="直線接點 224"/>
          <p:cNvCxnSpPr/>
          <p:nvPr/>
        </p:nvCxnSpPr>
        <p:spPr>
          <a:xfrm flipH="1">
            <a:off x="9583366" y="956820"/>
            <a:ext cx="1742" cy="8568529"/>
          </a:xfrm>
          <a:prstGeom prst="line">
            <a:avLst/>
          </a:prstGeom>
          <a:ln w="3175">
            <a:solidFill>
              <a:schemeClr val="bg1">
                <a:lumMod val="50000"/>
                <a:alpha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6" name="直線接點 225"/>
          <p:cNvCxnSpPr/>
          <p:nvPr/>
        </p:nvCxnSpPr>
        <p:spPr>
          <a:xfrm>
            <a:off x="11044528" y="3322904"/>
            <a:ext cx="0" cy="5240550"/>
          </a:xfrm>
          <a:prstGeom prst="line">
            <a:avLst/>
          </a:prstGeom>
          <a:ln w="3175">
            <a:solidFill>
              <a:schemeClr val="bg1">
                <a:lumMod val="50000"/>
                <a:alpha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8" name="文字方塊 257"/>
          <p:cNvSpPr txBox="1"/>
          <p:nvPr/>
        </p:nvSpPr>
        <p:spPr>
          <a:xfrm>
            <a:off x="634942" y="183335"/>
            <a:ext cx="236175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高雄市立中正高工</a:t>
            </a:r>
            <a:endParaRPr lang="en-US" altLang="zh-TW" sz="2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綜職科    課程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地圖</a:t>
            </a:r>
            <a:endParaRPr lang="en-US" altLang="zh-TW" sz="2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99" name="直線接點 198"/>
          <p:cNvCxnSpPr/>
          <p:nvPr/>
        </p:nvCxnSpPr>
        <p:spPr>
          <a:xfrm>
            <a:off x="238125" y="926340"/>
            <a:ext cx="12250594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58" name="表格 5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7817190"/>
              </p:ext>
            </p:extLst>
          </p:nvPr>
        </p:nvGraphicFramePr>
        <p:xfrm>
          <a:off x="3950517" y="965200"/>
          <a:ext cx="1740074" cy="1244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282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5725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184645">
                <a:tc gridSpan="2">
                  <a:txBody>
                    <a:bodyPr/>
                    <a:lstStyle/>
                    <a:p>
                      <a:pPr marL="0" marR="0" indent="0" algn="ctr" defTabSz="1280160" rtl="0" eaLnBrk="1" fontAlgn="auto" latinLnBrk="0" hangingPunct="1">
                        <a:lnSpc>
                          <a:spcPts val="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800" dirty="0" smtClean="0">
                          <a:solidFill>
                            <a:sysClr val="windowText" lastClr="0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部定必修</a:t>
                      </a:r>
                      <a:endParaRPr lang="zh-TW" altLang="en-US" sz="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005830">
                <a:tc>
                  <a:txBody>
                    <a:bodyPr/>
                    <a:lstStyle/>
                    <a:p>
                      <a:r>
                        <a:rPr lang="zh-TW" altLang="en-US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國語文</a:t>
                      </a:r>
                      <a:r>
                        <a:rPr lang="zh-TW" altLang="zh-TW" sz="7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(2)</a:t>
                      </a:r>
                    </a:p>
                    <a:p>
                      <a:r>
                        <a:rPr lang="zh-TW" altLang="en-US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英語文</a:t>
                      </a:r>
                      <a:r>
                        <a:rPr lang="zh-TW" altLang="zh-TW" sz="7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(1)</a:t>
                      </a:r>
                    </a:p>
                    <a:p>
                      <a:r>
                        <a:rPr lang="zh-TW" altLang="en-US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數學</a:t>
                      </a:r>
                      <a:r>
                        <a:rPr lang="zh-TW" altLang="zh-TW" sz="7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(1)</a:t>
                      </a:r>
                    </a:p>
                    <a:p>
                      <a:r>
                        <a:rPr lang="zh-TW" altLang="en-US" sz="7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歷史</a:t>
                      </a:r>
                      <a:r>
                        <a:rPr lang="zh-TW" altLang="zh-TW" sz="7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(2)</a:t>
                      </a:r>
                    </a:p>
                    <a:p>
                      <a:r>
                        <a:rPr lang="zh-TW" altLang="en-US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自然科學</a:t>
                      </a:r>
                      <a:r>
                        <a:rPr lang="en-US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(2)</a:t>
                      </a:r>
                    </a:p>
                    <a:p>
                      <a:r>
                        <a:rPr lang="zh-TW" altLang="en-US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藝術生活</a:t>
                      </a:r>
                      <a:r>
                        <a:rPr lang="en-US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(2)</a:t>
                      </a:r>
                    </a:p>
                    <a:p>
                      <a:pPr marL="0" marR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家政</a:t>
                      </a:r>
                      <a:r>
                        <a:rPr lang="en-US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(2)</a:t>
                      </a:r>
                    </a:p>
                    <a:p>
                      <a:r>
                        <a:rPr lang="zh-TW" altLang="en-US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健康與護理</a:t>
                      </a:r>
                      <a:r>
                        <a:rPr lang="zh-TW" altLang="zh-TW" sz="7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(1)</a:t>
                      </a:r>
                    </a:p>
                    <a:p>
                      <a:r>
                        <a:rPr lang="zh-TW" altLang="en-US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體育</a:t>
                      </a:r>
                      <a:r>
                        <a:rPr lang="en-US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(2)</a:t>
                      </a:r>
                      <a:endParaRPr lang="zh-TW" altLang="en-US" sz="7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國語文</a:t>
                      </a:r>
                      <a:r>
                        <a:rPr lang="zh-TW" altLang="zh-TW" sz="7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(2)</a:t>
                      </a:r>
                    </a:p>
                    <a:p>
                      <a:r>
                        <a:rPr lang="zh-TW" altLang="en-US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英語文 </a:t>
                      </a:r>
                      <a:r>
                        <a:rPr lang="en-US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(1)</a:t>
                      </a:r>
                    </a:p>
                    <a:p>
                      <a:r>
                        <a:rPr lang="zh-TW" altLang="en-US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數學</a:t>
                      </a:r>
                      <a:r>
                        <a:rPr lang="en-US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(1)</a:t>
                      </a:r>
                    </a:p>
                    <a:p>
                      <a:r>
                        <a:rPr lang="zh-TW" altLang="en-US" sz="7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地理</a:t>
                      </a:r>
                      <a:r>
                        <a:rPr lang="zh-TW" altLang="zh-TW" sz="7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(2)</a:t>
                      </a:r>
                    </a:p>
                    <a:p>
                      <a:r>
                        <a:rPr lang="zh-TW" altLang="en-US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自然科學</a:t>
                      </a:r>
                      <a:r>
                        <a:rPr lang="en-US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(2)</a:t>
                      </a:r>
                    </a:p>
                    <a:p>
                      <a:r>
                        <a:rPr lang="zh-TW" altLang="en-US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音樂</a:t>
                      </a:r>
                      <a:r>
                        <a:rPr lang="en-US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(2)</a:t>
                      </a:r>
                    </a:p>
                    <a:p>
                      <a:r>
                        <a:rPr lang="zh-TW" altLang="en-US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生活科技 </a:t>
                      </a:r>
                      <a:r>
                        <a:rPr lang="en-US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(2)</a:t>
                      </a:r>
                    </a:p>
                    <a:p>
                      <a:r>
                        <a:rPr lang="zh-TW" altLang="en-US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健康與護理</a:t>
                      </a:r>
                      <a:r>
                        <a:rPr lang="zh-TW" altLang="zh-TW" sz="7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(1)</a:t>
                      </a:r>
                    </a:p>
                    <a:p>
                      <a:r>
                        <a:rPr lang="zh-TW" altLang="en-US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體育</a:t>
                      </a:r>
                      <a:r>
                        <a:rPr lang="zh-TW" altLang="zh-TW" sz="7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(2))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86" name="表格 28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8544816"/>
              </p:ext>
            </p:extLst>
          </p:nvPr>
        </p:nvGraphicFramePr>
        <p:xfrm>
          <a:off x="5822999" y="973956"/>
          <a:ext cx="1740074" cy="7315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282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5725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149994">
                <a:tc gridSpan="2">
                  <a:txBody>
                    <a:bodyPr/>
                    <a:lstStyle/>
                    <a:p>
                      <a:pPr marL="0" marR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800" dirty="0" smtClean="0">
                          <a:solidFill>
                            <a:sysClr val="windowText" lastClr="0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部定必修</a:t>
                      </a:r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18198">
                <a:tc>
                  <a:txBody>
                    <a:bodyPr/>
                    <a:lstStyle/>
                    <a:p>
                      <a:r>
                        <a:rPr lang="zh-TW" altLang="en-US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國語文</a:t>
                      </a:r>
                      <a:r>
                        <a:rPr lang="zh-TW" altLang="zh-TW" sz="7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(1)</a:t>
                      </a:r>
                    </a:p>
                    <a:p>
                      <a:r>
                        <a:rPr lang="zh-TW" altLang="en-US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英語文</a:t>
                      </a:r>
                      <a:r>
                        <a:rPr lang="zh-TW" altLang="zh-TW" sz="7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(1)</a:t>
                      </a:r>
                    </a:p>
                    <a:p>
                      <a:pPr marL="0" marR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數學</a:t>
                      </a:r>
                      <a:r>
                        <a:rPr lang="zh-TW" altLang="zh-TW" sz="7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(1)</a:t>
                      </a:r>
                    </a:p>
                    <a:p>
                      <a:r>
                        <a:rPr lang="zh-TW" altLang="en-US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體育</a:t>
                      </a:r>
                      <a:r>
                        <a:rPr lang="en-US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(2)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國語文</a:t>
                      </a:r>
                      <a:r>
                        <a:rPr lang="zh-TW" altLang="zh-TW" sz="7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(1)</a:t>
                      </a:r>
                    </a:p>
                    <a:p>
                      <a:r>
                        <a:rPr lang="zh-TW" altLang="en-US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英語文 </a:t>
                      </a:r>
                      <a:r>
                        <a:rPr lang="en-US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(1)</a:t>
                      </a:r>
                    </a:p>
                    <a:p>
                      <a:pPr marL="0" marR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數學</a:t>
                      </a:r>
                      <a:r>
                        <a:rPr lang="zh-TW" altLang="zh-TW" sz="7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(1)</a:t>
                      </a:r>
                    </a:p>
                    <a:p>
                      <a:r>
                        <a:rPr lang="zh-TW" altLang="en-US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體育</a:t>
                      </a:r>
                      <a:r>
                        <a:rPr lang="zh-TW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(2)</a:t>
                      </a:r>
                      <a:endParaRPr lang="zh-TW" altLang="en-US" sz="7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13" name="表格 3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952051"/>
              </p:ext>
            </p:extLst>
          </p:nvPr>
        </p:nvGraphicFramePr>
        <p:xfrm>
          <a:off x="7777705" y="972046"/>
          <a:ext cx="1740074" cy="7005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282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5725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180694">
                <a:tc gridSpan="2">
                  <a:txBody>
                    <a:bodyPr/>
                    <a:lstStyle/>
                    <a:p>
                      <a:pPr marL="0" marR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800" dirty="0" smtClean="0">
                          <a:solidFill>
                            <a:sysClr val="windowText" lastClr="0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部定必修</a:t>
                      </a:r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87234">
                <a:tc>
                  <a:txBody>
                    <a:bodyPr/>
                    <a:lstStyle/>
                    <a:p>
                      <a:r>
                        <a:rPr lang="zh-TW" altLang="en-US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國語文</a:t>
                      </a:r>
                      <a:r>
                        <a:rPr lang="zh-TW" altLang="zh-TW" sz="7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(1)</a:t>
                      </a:r>
                    </a:p>
                    <a:p>
                      <a:r>
                        <a:rPr lang="zh-TW" altLang="en-US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英語文</a:t>
                      </a:r>
                      <a:r>
                        <a:rPr lang="zh-TW" altLang="zh-TW" sz="7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(1)</a:t>
                      </a:r>
                    </a:p>
                    <a:p>
                      <a:r>
                        <a:rPr lang="zh-TW" altLang="en-US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體育</a:t>
                      </a:r>
                      <a:r>
                        <a:rPr lang="en-US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(2)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國語文</a:t>
                      </a:r>
                      <a:r>
                        <a:rPr lang="zh-TW" altLang="zh-TW" sz="700" dirty="0" smtClean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(1)</a:t>
                      </a:r>
                    </a:p>
                    <a:p>
                      <a:r>
                        <a:rPr lang="zh-TW" altLang="en-US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英語文 </a:t>
                      </a:r>
                      <a:r>
                        <a:rPr lang="en-US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(1)</a:t>
                      </a:r>
                    </a:p>
                    <a:p>
                      <a:r>
                        <a:rPr lang="zh-TW" altLang="en-US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體育</a:t>
                      </a:r>
                      <a:r>
                        <a:rPr lang="zh-TW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(2)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22" name="表格 3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8080430"/>
              </p:ext>
            </p:extLst>
          </p:nvPr>
        </p:nvGraphicFramePr>
        <p:xfrm>
          <a:off x="3941071" y="2717702"/>
          <a:ext cx="1740074" cy="604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282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5725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marL="0" marR="0" indent="0" algn="ctr" defTabSz="1280160" rtl="0" eaLnBrk="1" fontAlgn="auto" latinLnBrk="0" hangingPunct="1">
                        <a:lnSpc>
                          <a:spcPts val="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800" dirty="0" smtClean="0">
                          <a:solidFill>
                            <a:sysClr val="windowText" lastClr="0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校訂選修</a:t>
                      </a:r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74214">
                <a:tc>
                  <a:txBody>
                    <a:bodyPr/>
                    <a:lstStyle/>
                    <a:p>
                      <a:r>
                        <a:rPr lang="zh-TW" altLang="en-US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生活教育</a:t>
                      </a:r>
                      <a:r>
                        <a:rPr lang="en-US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(4)</a:t>
                      </a:r>
                    </a:p>
                    <a:p>
                      <a:r>
                        <a:rPr lang="zh-TW" altLang="en-US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休閒生活</a:t>
                      </a:r>
                      <a:r>
                        <a:rPr lang="en-US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(4)</a:t>
                      </a:r>
                    </a:p>
                    <a:p>
                      <a:r>
                        <a:rPr lang="zh-TW" altLang="en-US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生活與建築</a:t>
                      </a:r>
                      <a:r>
                        <a:rPr lang="en-US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(4)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altLang="zh-TW" sz="7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20" name="文字方塊 319"/>
          <p:cNvSpPr txBox="1"/>
          <p:nvPr/>
        </p:nvSpPr>
        <p:spPr>
          <a:xfrm>
            <a:off x="3213420" y="4146785"/>
            <a:ext cx="6667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門市</a:t>
            </a:r>
            <a:endParaRPr lang="en-US" altLang="zh-TW" dirty="0" smtClean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技能</a:t>
            </a:r>
            <a:r>
              <a:rPr lang="zh-TW" altLang="en-US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領域</a:t>
            </a:r>
            <a:endParaRPr lang="zh-TW" altLang="en-US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82" name="文字方塊 381"/>
          <p:cNvSpPr txBox="1"/>
          <p:nvPr/>
        </p:nvSpPr>
        <p:spPr>
          <a:xfrm>
            <a:off x="3213420" y="6684177"/>
            <a:ext cx="6667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旅館房務領域</a:t>
            </a:r>
            <a:endParaRPr lang="zh-TW" altLang="en-US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383" name="直線接點 382"/>
          <p:cNvCxnSpPr/>
          <p:nvPr/>
        </p:nvCxnSpPr>
        <p:spPr>
          <a:xfrm>
            <a:off x="3181594" y="8587517"/>
            <a:ext cx="9299103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12" name="文字方塊 211"/>
          <p:cNvSpPr txBox="1"/>
          <p:nvPr/>
        </p:nvSpPr>
        <p:spPr>
          <a:xfrm>
            <a:off x="369765" y="1024037"/>
            <a:ext cx="2626936" cy="36086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dist"/>
            <a:r>
              <a:rPr lang="zh-TW" altLang="en-US" sz="1745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學校願景及學生圖像</a:t>
            </a:r>
            <a:endParaRPr lang="zh-TW" altLang="en-US" sz="1745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15" name="Picture 2" descr="d:\Users\user\Desktop\中正學習圖像-0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69" t="27437" r="21250" b="34178"/>
          <a:stretch/>
        </p:blipFill>
        <p:spPr bwMode="auto">
          <a:xfrm>
            <a:off x="604175" y="1425864"/>
            <a:ext cx="2154986" cy="2082338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0" name="＞形箭號 219"/>
          <p:cNvSpPr/>
          <p:nvPr/>
        </p:nvSpPr>
        <p:spPr>
          <a:xfrm>
            <a:off x="516361" y="4062821"/>
            <a:ext cx="2232607" cy="450698"/>
          </a:xfrm>
          <a:prstGeom prst="chevron">
            <a:avLst/>
          </a:prstGeom>
          <a:ln w="63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61358" tIns="30678" rIns="61358" bIns="306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zh-TW" altLang="en-US" sz="1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具備從事門市服務之能力</a:t>
            </a:r>
            <a:endParaRPr lang="zh-TW" altLang="en-US" sz="1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1" name="＞形箭號 220"/>
          <p:cNvSpPr/>
          <p:nvPr/>
        </p:nvSpPr>
        <p:spPr>
          <a:xfrm>
            <a:off x="525464" y="4585606"/>
            <a:ext cx="2232607" cy="471334"/>
          </a:xfrm>
          <a:prstGeom prst="chevron">
            <a:avLst/>
          </a:prstGeom>
          <a:ln w="63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61358" tIns="30678" rIns="61358" bIns="306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zh-TW" altLang="en-US" sz="1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具備從事客房清潔服務之能力</a:t>
            </a:r>
            <a:endParaRPr lang="zh-TW" altLang="en-US" sz="1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28" name="＞形箭號 227"/>
          <p:cNvSpPr/>
          <p:nvPr/>
        </p:nvSpPr>
        <p:spPr>
          <a:xfrm>
            <a:off x="525460" y="5668953"/>
            <a:ext cx="2232611" cy="449713"/>
          </a:xfrm>
          <a:prstGeom prst="chevron">
            <a:avLst/>
          </a:prstGeom>
          <a:ln w="63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61358" tIns="30678" rIns="61358" bIns="306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zh-TW" altLang="en-US" sz="1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具備從事清潔人員之能力</a:t>
            </a:r>
            <a:endParaRPr lang="zh-TW" altLang="zh-TW" sz="1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5" name="＞形箭號 234"/>
          <p:cNvSpPr/>
          <p:nvPr/>
        </p:nvSpPr>
        <p:spPr>
          <a:xfrm>
            <a:off x="537008" y="5129054"/>
            <a:ext cx="2235616" cy="452911"/>
          </a:xfrm>
          <a:prstGeom prst="chevron">
            <a:avLst/>
          </a:prstGeom>
          <a:ln w="63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61358" tIns="30678" rIns="61358" bIns="306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zh-TW" altLang="en-US" sz="1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具備從事汽車美容服務之能力</a:t>
            </a:r>
          </a:p>
        </p:txBody>
      </p:sp>
      <p:sp>
        <p:nvSpPr>
          <p:cNvPr id="248" name="文字方塊 247"/>
          <p:cNvSpPr txBox="1"/>
          <p:nvPr/>
        </p:nvSpPr>
        <p:spPr>
          <a:xfrm>
            <a:off x="10893112" y="9008891"/>
            <a:ext cx="1719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108</a:t>
            </a:r>
            <a:r>
              <a:rPr lang="zh-TW" altLang="en-US" sz="16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入學適用</a:t>
            </a:r>
          </a:p>
          <a:p>
            <a:r>
              <a:rPr lang="zh-TW" altLang="en-US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製</a:t>
            </a:r>
            <a:r>
              <a:rPr lang="zh-TW" altLang="en-US" sz="1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表日期：</a:t>
            </a:r>
            <a:r>
              <a:rPr lang="en-US" altLang="zh-TW" sz="12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108/07/19</a:t>
            </a:r>
          </a:p>
        </p:txBody>
      </p:sp>
      <p:pic>
        <p:nvPicPr>
          <p:cNvPr id="249" name="Picture 2" descr="G:\@Google Drive\製圖科務\校友會\中正校徽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0616" y="8663805"/>
            <a:ext cx="849932" cy="847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0" name="文字方塊 249"/>
          <p:cNvSpPr txBox="1"/>
          <p:nvPr/>
        </p:nvSpPr>
        <p:spPr>
          <a:xfrm>
            <a:off x="369765" y="3591522"/>
            <a:ext cx="2626936" cy="36086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dist"/>
            <a:r>
              <a:rPr lang="zh-TW" altLang="en-US" sz="1745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綜職科專業能力</a:t>
            </a:r>
            <a:endParaRPr lang="zh-TW" altLang="en-US" sz="1745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53" name="流程圖: 程序 252"/>
          <p:cNvSpPr/>
          <p:nvPr/>
        </p:nvSpPr>
        <p:spPr>
          <a:xfrm>
            <a:off x="11163079" y="4288170"/>
            <a:ext cx="1150568" cy="362391"/>
          </a:xfrm>
          <a:prstGeom prst="flowChartProcess">
            <a:avLst/>
          </a:prstGeom>
          <a:ln w="12700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1358" tIns="30678" rIns="61358" bIns="306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TW" altLang="en-US" sz="1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餐飲服務人員</a:t>
            </a:r>
          </a:p>
        </p:txBody>
      </p:sp>
      <p:sp>
        <p:nvSpPr>
          <p:cNvPr id="254" name="流程圖: 程序 253"/>
          <p:cNvSpPr/>
          <p:nvPr/>
        </p:nvSpPr>
        <p:spPr>
          <a:xfrm>
            <a:off x="11184469" y="5167502"/>
            <a:ext cx="1136716" cy="362391"/>
          </a:xfrm>
          <a:prstGeom prst="flowChartProcess">
            <a:avLst/>
          </a:prstGeom>
          <a:ln w="12700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1358" tIns="30678" rIns="61358" bIns="306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TW" altLang="en-US" sz="1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清潔人員</a:t>
            </a:r>
          </a:p>
        </p:txBody>
      </p:sp>
      <p:grpSp>
        <p:nvGrpSpPr>
          <p:cNvPr id="271" name="群組 270"/>
          <p:cNvGrpSpPr/>
          <p:nvPr/>
        </p:nvGrpSpPr>
        <p:grpSpPr>
          <a:xfrm>
            <a:off x="4030034" y="3809861"/>
            <a:ext cx="1573498" cy="288000"/>
            <a:chOff x="1257191" y="1275192"/>
            <a:chExt cx="1573498" cy="345999"/>
          </a:xfrm>
        </p:grpSpPr>
        <p:sp>
          <p:nvSpPr>
            <p:cNvPr id="272" name="流程圖: 程序 271"/>
            <p:cNvSpPr/>
            <p:nvPr/>
          </p:nvSpPr>
          <p:spPr>
            <a:xfrm>
              <a:off x="1257191" y="1275192"/>
              <a:ext cx="695260" cy="345999"/>
            </a:xfrm>
            <a:prstGeom prst="flowChartProcess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/>
                <a:t>服務導論</a:t>
              </a:r>
              <a:r>
                <a:rPr lang="en-US" altLang="zh-TW" sz="800" b="1" dirty="0" smtClean="0"/>
                <a:t>(2)</a:t>
              </a:r>
              <a:r>
                <a:rPr lang="zh-TW" altLang="zh-TW" sz="800" dirty="0" smtClean="0"/>
                <a:t> </a:t>
              </a:r>
              <a:endParaRPr lang="zh-TW" altLang="en-US" sz="8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98" name="流程圖: 程序 297"/>
            <p:cNvSpPr/>
            <p:nvPr/>
          </p:nvSpPr>
          <p:spPr>
            <a:xfrm>
              <a:off x="2135429" y="1275192"/>
              <a:ext cx="695260" cy="345999"/>
            </a:xfrm>
            <a:prstGeom prst="flowChartProcess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/>
                <a:t>服務導論</a:t>
              </a:r>
              <a:r>
                <a:rPr lang="en-US" altLang="zh-TW" sz="800" b="1" dirty="0" smtClean="0"/>
                <a:t>(2)</a:t>
              </a:r>
              <a:r>
                <a:rPr lang="zh-TW" altLang="zh-TW" sz="800" dirty="0" smtClean="0"/>
                <a:t> </a:t>
              </a:r>
              <a:endParaRPr lang="zh-TW" altLang="en-US" sz="8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301" name="直線單箭頭接點 300"/>
            <p:cNvCxnSpPr>
              <a:stCxn id="272" idx="3"/>
              <a:endCxn id="298" idx="1"/>
            </p:cNvCxnSpPr>
            <p:nvPr/>
          </p:nvCxnSpPr>
          <p:spPr>
            <a:xfrm>
              <a:off x="1952452" y="1448190"/>
              <a:ext cx="182979" cy="0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321" name="直線單箭頭接點 320"/>
          <p:cNvCxnSpPr/>
          <p:nvPr/>
        </p:nvCxnSpPr>
        <p:spPr>
          <a:xfrm>
            <a:off x="7474977" y="3967408"/>
            <a:ext cx="373403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65" name="群組 164"/>
          <p:cNvGrpSpPr/>
          <p:nvPr/>
        </p:nvGrpSpPr>
        <p:grpSpPr>
          <a:xfrm>
            <a:off x="5895871" y="3809861"/>
            <a:ext cx="1573499" cy="288000"/>
            <a:chOff x="3013671" y="1817702"/>
            <a:chExt cx="1573499" cy="345999"/>
          </a:xfrm>
        </p:grpSpPr>
        <p:sp>
          <p:nvSpPr>
            <p:cNvPr id="166" name="流程圖: 程序 165"/>
            <p:cNvSpPr/>
            <p:nvPr/>
          </p:nvSpPr>
          <p:spPr>
            <a:xfrm>
              <a:off x="3013671" y="1817702"/>
              <a:ext cx="695260" cy="345999"/>
            </a:xfrm>
            <a:prstGeom prst="flowChartProcess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/>
                <a:t>衛生與</a:t>
              </a:r>
              <a:r>
                <a:rPr lang="en-US" altLang="zh-TW" sz="800" b="1" dirty="0" smtClean="0"/>
                <a:t/>
              </a:r>
              <a:br>
                <a:rPr lang="en-US" altLang="zh-TW" sz="800" b="1" dirty="0" smtClean="0"/>
              </a:br>
              <a:r>
                <a:rPr lang="zh-TW" altLang="en-US" sz="800" b="1" dirty="0" smtClean="0"/>
                <a:t>安全概論</a:t>
              </a:r>
              <a:r>
                <a:rPr lang="en-US" altLang="zh-TW" sz="800" b="1" dirty="0" smtClean="0"/>
                <a:t>(2)</a:t>
              </a:r>
              <a:r>
                <a:rPr lang="zh-TW" altLang="zh-TW" sz="800" dirty="0" smtClean="0"/>
                <a:t> </a:t>
              </a:r>
              <a:endParaRPr lang="zh-TW" altLang="en-US" sz="8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67" name="流程圖: 程序 166"/>
            <p:cNvSpPr/>
            <p:nvPr/>
          </p:nvSpPr>
          <p:spPr>
            <a:xfrm>
              <a:off x="3891910" y="1817702"/>
              <a:ext cx="695260" cy="345999"/>
            </a:xfrm>
            <a:prstGeom prst="flowChartProcess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/>
                <a:t>衛生與</a:t>
              </a:r>
              <a:r>
                <a:rPr lang="en-US" altLang="zh-TW" sz="800" b="1" dirty="0" smtClean="0"/>
                <a:t/>
              </a:r>
              <a:br>
                <a:rPr lang="en-US" altLang="zh-TW" sz="800" b="1" dirty="0" smtClean="0"/>
              </a:br>
              <a:r>
                <a:rPr lang="zh-TW" altLang="en-US" sz="800" b="1" dirty="0" smtClean="0"/>
                <a:t>安全概論</a:t>
              </a:r>
              <a:r>
                <a:rPr lang="en-US" altLang="zh-TW" sz="800" b="1" dirty="0" smtClean="0"/>
                <a:t>(2)</a:t>
              </a:r>
              <a:r>
                <a:rPr lang="zh-TW" altLang="zh-TW" sz="800" dirty="0" smtClean="0"/>
                <a:t> </a:t>
              </a:r>
              <a:endParaRPr lang="zh-TW" altLang="en-US" sz="8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168" name="直線單箭頭接點 167"/>
            <p:cNvCxnSpPr>
              <a:stCxn id="166" idx="3"/>
              <a:endCxn id="167" idx="1"/>
            </p:cNvCxnSpPr>
            <p:nvPr/>
          </p:nvCxnSpPr>
          <p:spPr>
            <a:xfrm>
              <a:off x="3708931" y="1990702"/>
              <a:ext cx="182979" cy="0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76" name="流程圖: 程序 175"/>
          <p:cNvSpPr/>
          <p:nvPr/>
        </p:nvSpPr>
        <p:spPr>
          <a:xfrm>
            <a:off x="9741047" y="4315645"/>
            <a:ext cx="1114044" cy="331225"/>
          </a:xfrm>
          <a:prstGeom prst="flowChartProcess">
            <a:avLst/>
          </a:prstGeom>
          <a:ln w="12700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1358" tIns="30678" rIns="61358" bIns="306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TW" altLang="en-US" sz="1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門市助理人員</a:t>
            </a:r>
          </a:p>
        </p:txBody>
      </p:sp>
      <p:grpSp>
        <p:nvGrpSpPr>
          <p:cNvPr id="10" name="群組 9"/>
          <p:cNvGrpSpPr/>
          <p:nvPr/>
        </p:nvGrpSpPr>
        <p:grpSpPr>
          <a:xfrm>
            <a:off x="9656746" y="981858"/>
            <a:ext cx="2954410" cy="2285783"/>
            <a:chOff x="9656747" y="1006058"/>
            <a:chExt cx="2954410" cy="2285783"/>
          </a:xfrm>
        </p:grpSpPr>
        <p:sp>
          <p:nvSpPr>
            <p:cNvPr id="26" name="矩形 25"/>
            <p:cNvSpPr/>
            <p:nvPr/>
          </p:nvSpPr>
          <p:spPr>
            <a:xfrm>
              <a:off x="9656747" y="1006058"/>
              <a:ext cx="2833756" cy="2285783"/>
            </a:xfrm>
            <a:prstGeom prst="rect">
              <a:avLst/>
            </a:prstGeom>
            <a:ln w="1905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30" name="文字方塊 229"/>
            <p:cNvSpPr txBox="1"/>
            <p:nvPr/>
          </p:nvSpPr>
          <p:spPr>
            <a:xfrm>
              <a:off x="9776819" y="1051571"/>
              <a:ext cx="654751" cy="626444"/>
            </a:xfrm>
            <a:prstGeom prst="rect">
              <a:avLst/>
            </a:prstGeom>
            <a:ln w="1905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zh-TW" altLang="en-US" sz="1745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圖例說明</a:t>
              </a:r>
            </a:p>
          </p:txBody>
        </p:sp>
        <p:grpSp>
          <p:nvGrpSpPr>
            <p:cNvPr id="21" name="群組 20"/>
            <p:cNvGrpSpPr/>
            <p:nvPr/>
          </p:nvGrpSpPr>
          <p:grpSpPr>
            <a:xfrm>
              <a:off x="10549490" y="1023774"/>
              <a:ext cx="1994757" cy="367913"/>
              <a:chOff x="10487348" y="118317"/>
              <a:chExt cx="1968811" cy="367913"/>
            </a:xfrm>
          </p:grpSpPr>
          <p:sp>
            <p:nvSpPr>
              <p:cNvPr id="231" name="流程圖: 程序 230"/>
              <p:cNvSpPr/>
              <p:nvPr/>
            </p:nvSpPr>
            <p:spPr>
              <a:xfrm>
                <a:off x="10487348" y="150877"/>
                <a:ext cx="673867" cy="335353"/>
              </a:xfrm>
              <a:prstGeom prst="flowChartProcess">
                <a:avLst/>
              </a:prstGeom>
              <a:ln w="12700">
                <a:solidFill>
                  <a:srgbClr val="002060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ot="0" spcFirstLastPara="0" vertOverflow="overflow" horzOverflow="overflow" vert="horz" wrap="square" lIns="61358" tIns="30678" rIns="61358" bIns="30678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zh-TW" altLang="en-US" sz="775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理論課名</a:t>
                </a:r>
                <a:endParaRPr lang="en-US" altLang="zh-TW" sz="775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/>
                <a:r>
                  <a:rPr lang="en-US" altLang="zh-TW" sz="775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(</a:t>
                </a:r>
                <a:r>
                  <a:rPr lang="zh-TW" altLang="en-US" sz="775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學分數</a:t>
                </a:r>
                <a:r>
                  <a:rPr lang="en-US" altLang="zh-TW" sz="775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)</a:t>
                </a:r>
                <a:endParaRPr lang="zh-TW" altLang="en-US" sz="775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236" name="文字方塊 235"/>
              <p:cNvSpPr txBox="1"/>
              <p:nvPr/>
            </p:nvSpPr>
            <p:spPr>
              <a:xfrm>
                <a:off x="11073880" y="118317"/>
                <a:ext cx="1382279" cy="3308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775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：專業理論</a:t>
                </a:r>
                <a:r>
                  <a:rPr lang="zh-TW" altLang="en-US" sz="775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課程，</a:t>
                </a:r>
                <a:endParaRPr lang="en-US" altLang="zh-TW" sz="775" dirty="0" smtClean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r>
                  <a:rPr lang="zh-TW" altLang="en-US" sz="775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　包含部定必修</a:t>
                </a:r>
                <a:r>
                  <a:rPr lang="zh-TW" altLang="en-US" sz="775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及校</a:t>
                </a:r>
                <a:r>
                  <a:rPr lang="zh-TW" altLang="en-US" sz="775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定必修</a:t>
                </a:r>
              </a:p>
            </p:txBody>
          </p:sp>
        </p:grpSp>
        <p:grpSp>
          <p:nvGrpSpPr>
            <p:cNvPr id="25" name="群組 24"/>
            <p:cNvGrpSpPr/>
            <p:nvPr/>
          </p:nvGrpSpPr>
          <p:grpSpPr>
            <a:xfrm>
              <a:off x="10550050" y="2147315"/>
              <a:ext cx="2061107" cy="367913"/>
              <a:chOff x="10487900" y="655993"/>
              <a:chExt cx="2034298" cy="367913"/>
            </a:xfrm>
          </p:grpSpPr>
          <p:sp>
            <p:nvSpPr>
              <p:cNvPr id="234" name="流程圖: 程序 233"/>
              <p:cNvSpPr/>
              <p:nvPr/>
            </p:nvSpPr>
            <p:spPr>
              <a:xfrm>
                <a:off x="10487900" y="688553"/>
                <a:ext cx="673867" cy="335353"/>
              </a:xfrm>
              <a:prstGeom prst="flowChartProcess">
                <a:avLst/>
              </a:prstGeom>
              <a:solidFill>
                <a:srgbClr val="FF99FF"/>
              </a:solidFill>
              <a:ln w="12700"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ot="0" spcFirstLastPara="0" vertOverflow="overflow" horzOverflow="overflow" vert="horz" wrap="square" lIns="61358" tIns="30678" rIns="61358" bIns="30678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zh-TW" altLang="en-US" sz="775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跨班理論課名</a:t>
                </a:r>
                <a:r>
                  <a:rPr lang="en-US" altLang="zh-TW" sz="775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(</a:t>
                </a:r>
                <a:r>
                  <a:rPr lang="zh-TW" altLang="en-US" sz="775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學分數</a:t>
                </a:r>
                <a:r>
                  <a:rPr lang="en-US" altLang="zh-TW" sz="775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)</a:t>
                </a:r>
                <a:endParaRPr lang="zh-TW" altLang="en-US" sz="775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237" name="文字方塊 236"/>
              <p:cNvSpPr txBox="1"/>
              <p:nvPr/>
            </p:nvSpPr>
            <p:spPr>
              <a:xfrm>
                <a:off x="11092957" y="655993"/>
                <a:ext cx="1429241" cy="3308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775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：</a:t>
                </a:r>
                <a:r>
                  <a:rPr lang="zh-TW" altLang="en-US" sz="775" b="1" dirty="0">
                    <a:solidFill>
                      <a:srgbClr val="FF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跨班</a:t>
                </a:r>
                <a:r>
                  <a:rPr lang="zh-TW" altLang="en-US" sz="775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專業理論</a:t>
                </a:r>
                <a:r>
                  <a:rPr lang="zh-TW" altLang="en-US" sz="775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課程</a:t>
                </a:r>
                <a:r>
                  <a:rPr lang="zh-TW" altLang="en-US" sz="775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，</a:t>
                </a:r>
                <a:r>
                  <a:rPr lang="zh-TW" altLang="en-US" sz="775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由學</a:t>
                </a:r>
                <a:endParaRPr lang="en-US" altLang="zh-TW" sz="775" dirty="0" smtClean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r>
                  <a:rPr lang="zh-TW" altLang="en-US" sz="775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　</a:t>
                </a:r>
                <a:r>
                  <a:rPr lang="zh-TW" altLang="en-US" sz="775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生自主選修</a:t>
                </a:r>
                <a:r>
                  <a:rPr lang="zh-TW" altLang="en-US" sz="775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，適性分流</a:t>
                </a:r>
              </a:p>
            </p:txBody>
          </p:sp>
        </p:grpSp>
        <p:grpSp>
          <p:nvGrpSpPr>
            <p:cNvPr id="24" name="群組 23"/>
            <p:cNvGrpSpPr/>
            <p:nvPr/>
          </p:nvGrpSpPr>
          <p:grpSpPr>
            <a:xfrm>
              <a:off x="10549490" y="1409322"/>
              <a:ext cx="1994757" cy="367695"/>
              <a:chOff x="10487348" y="1056357"/>
              <a:chExt cx="1968811" cy="367695"/>
            </a:xfrm>
          </p:grpSpPr>
          <p:sp>
            <p:nvSpPr>
              <p:cNvPr id="229" name="流程圖: 程序 228"/>
              <p:cNvSpPr/>
              <p:nvPr/>
            </p:nvSpPr>
            <p:spPr>
              <a:xfrm>
                <a:off x="10487348" y="1088699"/>
                <a:ext cx="673867" cy="335353"/>
              </a:xfrm>
              <a:prstGeom prst="flowChartProcess">
                <a:avLst/>
              </a:prstGeom>
              <a:ln w="63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1358" tIns="30678" rIns="61358" bIns="30678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zh-TW" altLang="en-US" sz="775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實習課名</a:t>
                </a:r>
                <a:endParaRPr lang="en-US" altLang="zh-TW" sz="775" b="1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/>
                <a:r>
                  <a:rPr lang="en-US" altLang="zh-TW" sz="775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(</a:t>
                </a:r>
                <a:r>
                  <a:rPr lang="zh-TW" altLang="en-US" sz="775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學分數</a:t>
                </a:r>
                <a:r>
                  <a:rPr lang="en-US" altLang="zh-TW" sz="775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)</a:t>
                </a:r>
                <a:endParaRPr lang="zh-TW" altLang="en-US" sz="775" b="1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238" name="文字方塊 237"/>
              <p:cNvSpPr txBox="1"/>
              <p:nvPr/>
            </p:nvSpPr>
            <p:spPr>
              <a:xfrm>
                <a:off x="11078463" y="1056357"/>
                <a:ext cx="1377696" cy="3308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775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：專業實習課程，</a:t>
                </a:r>
                <a:endParaRPr lang="en-US" altLang="zh-TW" sz="775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r>
                  <a:rPr lang="zh-TW" altLang="en-US" sz="775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　包含部定必修</a:t>
                </a:r>
                <a:r>
                  <a:rPr lang="zh-TW" altLang="en-US" sz="775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及校</a:t>
                </a:r>
                <a:r>
                  <a:rPr lang="zh-TW" altLang="en-US" sz="775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定必修</a:t>
                </a:r>
              </a:p>
            </p:txBody>
          </p:sp>
        </p:grpSp>
        <p:grpSp>
          <p:nvGrpSpPr>
            <p:cNvPr id="23" name="群組 22"/>
            <p:cNvGrpSpPr/>
            <p:nvPr/>
          </p:nvGrpSpPr>
          <p:grpSpPr>
            <a:xfrm>
              <a:off x="10549490" y="1780162"/>
              <a:ext cx="2061666" cy="367695"/>
              <a:chOff x="10487348" y="1427197"/>
              <a:chExt cx="2034850" cy="367695"/>
            </a:xfrm>
          </p:grpSpPr>
          <p:sp>
            <p:nvSpPr>
              <p:cNvPr id="232" name="流程圖: 程序 231"/>
              <p:cNvSpPr/>
              <p:nvPr/>
            </p:nvSpPr>
            <p:spPr>
              <a:xfrm>
                <a:off x="10487348" y="1459539"/>
                <a:ext cx="673867" cy="335353"/>
              </a:xfrm>
              <a:prstGeom prst="flowChartProcess">
                <a:avLst/>
              </a:prstGeom>
              <a:ln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1358" tIns="30678" rIns="61358" bIns="30678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zh-TW" altLang="en-US" sz="775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跨班實習課名</a:t>
                </a:r>
                <a:r>
                  <a:rPr lang="en-US" altLang="zh-TW" sz="775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(</a:t>
                </a:r>
                <a:r>
                  <a:rPr lang="zh-TW" altLang="en-US" sz="775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學分數</a:t>
                </a:r>
                <a:r>
                  <a:rPr lang="en-US" altLang="zh-TW" sz="775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)</a:t>
                </a:r>
                <a:endParaRPr lang="zh-TW" altLang="en-US" sz="775" b="1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240" name="文字方塊 239"/>
              <p:cNvSpPr txBox="1"/>
              <p:nvPr/>
            </p:nvSpPr>
            <p:spPr>
              <a:xfrm>
                <a:off x="11092957" y="1427197"/>
                <a:ext cx="1429241" cy="3308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775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：</a:t>
                </a:r>
                <a:r>
                  <a:rPr lang="zh-TW" altLang="en-US" sz="775" b="1" dirty="0">
                    <a:solidFill>
                      <a:srgbClr val="FF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跨班</a:t>
                </a:r>
                <a:r>
                  <a:rPr lang="zh-TW" altLang="en-US" sz="775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專業實習</a:t>
                </a:r>
                <a:r>
                  <a:rPr lang="zh-TW" altLang="en-US" sz="775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課程</a:t>
                </a:r>
                <a:r>
                  <a:rPr lang="zh-TW" altLang="en-US" sz="775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，</a:t>
                </a:r>
                <a:r>
                  <a:rPr lang="zh-TW" altLang="en-US" sz="775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由學</a:t>
                </a:r>
                <a:endParaRPr lang="en-US" altLang="zh-TW" sz="775" dirty="0" smtClean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r>
                  <a:rPr lang="zh-TW" altLang="en-US" sz="775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　</a:t>
                </a:r>
                <a:r>
                  <a:rPr lang="zh-TW" altLang="en-US" sz="775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生自主選修</a:t>
                </a:r>
                <a:r>
                  <a:rPr lang="zh-TW" altLang="en-US" sz="775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，適性分流</a:t>
                </a:r>
              </a:p>
            </p:txBody>
          </p:sp>
        </p:grpSp>
        <p:grpSp>
          <p:nvGrpSpPr>
            <p:cNvPr id="22" name="群組 21"/>
            <p:cNvGrpSpPr/>
            <p:nvPr/>
          </p:nvGrpSpPr>
          <p:grpSpPr>
            <a:xfrm>
              <a:off x="10549490" y="2514856"/>
              <a:ext cx="2061666" cy="363871"/>
              <a:chOff x="10487348" y="1804666"/>
              <a:chExt cx="2034850" cy="363871"/>
            </a:xfrm>
          </p:grpSpPr>
          <p:sp>
            <p:nvSpPr>
              <p:cNvPr id="233" name="流程圖: 程序 232"/>
              <p:cNvSpPr/>
              <p:nvPr/>
            </p:nvSpPr>
            <p:spPr>
              <a:xfrm>
                <a:off x="10487348" y="1833184"/>
                <a:ext cx="673867" cy="335353"/>
              </a:xfrm>
              <a:prstGeom prst="flowChartProcess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/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1358" tIns="30678" rIns="61358" bIns="30678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zh-TW" altLang="en-US" sz="775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跨科實習課名</a:t>
                </a:r>
                <a:r>
                  <a:rPr lang="en-US" altLang="zh-TW" sz="775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(</a:t>
                </a:r>
                <a:r>
                  <a:rPr lang="zh-TW" altLang="en-US" sz="775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學分數</a:t>
                </a:r>
                <a:r>
                  <a:rPr lang="en-US" altLang="zh-TW" sz="775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)</a:t>
                </a:r>
                <a:endParaRPr lang="zh-TW" altLang="en-US" sz="775" b="1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241" name="文字方塊 240"/>
              <p:cNvSpPr txBox="1"/>
              <p:nvPr/>
            </p:nvSpPr>
            <p:spPr>
              <a:xfrm>
                <a:off x="11096028" y="1804666"/>
                <a:ext cx="1426170" cy="3308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775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：</a:t>
                </a:r>
                <a:r>
                  <a:rPr lang="zh-TW" altLang="en-US" sz="775" b="1" dirty="0">
                    <a:solidFill>
                      <a:srgbClr val="FF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跨科</a:t>
                </a:r>
                <a:r>
                  <a:rPr lang="zh-TW" altLang="en-US" sz="775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專業實習</a:t>
                </a:r>
                <a:r>
                  <a:rPr lang="zh-TW" altLang="en-US" sz="775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課程</a:t>
                </a:r>
                <a:r>
                  <a:rPr lang="zh-TW" altLang="en-US" sz="775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，</a:t>
                </a:r>
                <a:r>
                  <a:rPr lang="zh-TW" altLang="en-US" sz="775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由學</a:t>
                </a:r>
                <a:endParaRPr lang="en-US" altLang="zh-TW" sz="775" dirty="0" smtClean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r>
                  <a:rPr lang="zh-TW" altLang="en-US" sz="775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　</a:t>
                </a:r>
                <a:r>
                  <a:rPr lang="zh-TW" altLang="en-US" sz="775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生自主選修</a:t>
                </a:r>
                <a:r>
                  <a:rPr lang="zh-TW" altLang="en-US" sz="775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，適性分流</a:t>
                </a:r>
              </a:p>
            </p:txBody>
          </p:sp>
        </p:grpSp>
        <p:sp>
          <p:nvSpPr>
            <p:cNvPr id="295" name="文字方塊 294"/>
            <p:cNvSpPr txBox="1"/>
            <p:nvPr/>
          </p:nvSpPr>
          <p:spPr>
            <a:xfrm>
              <a:off x="9694850" y="1760668"/>
              <a:ext cx="892744" cy="9271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775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◎設計原則：</a:t>
              </a:r>
              <a:endParaRPr lang="en-US" altLang="zh-TW" sz="775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endParaRPr lang="en-US" altLang="zh-TW" sz="775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zh-TW" altLang="en-US" sz="775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黑</a:t>
              </a:r>
              <a:r>
                <a:rPr lang="zh-TW" altLang="en-US" sz="775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字</a:t>
              </a:r>
              <a:r>
                <a:rPr lang="zh-TW" altLang="en-US" sz="775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：理論課</a:t>
              </a:r>
              <a:endParaRPr lang="en-US" altLang="zh-TW" sz="775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zh-TW" altLang="en-US" sz="775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白字：</a:t>
              </a:r>
              <a:r>
                <a:rPr lang="zh-TW" altLang="en-US" sz="775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實習</a:t>
              </a:r>
              <a:r>
                <a:rPr lang="zh-TW" altLang="en-US" sz="775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課</a:t>
              </a:r>
              <a:endParaRPr lang="en-US" altLang="zh-TW" sz="775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endParaRPr lang="en-US" altLang="zh-TW" sz="775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zh-TW" altLang="en-US" sz="775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有黑框：必修</a:t>
              </a:r>
              <a:endParaRPr lang="en-US" altLang="zh-TW" sz="775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zh-TW" altLang="en-US" sz="775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無黑框：選修</a:t>
              </a:r>
              <a:endParaRPr lang="zh-TW" altLang="en-US" sz="775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grpSp>
          <p:nvGrpSpPr>
            <p:cNvPr id="178" name="群組 177"/>
            <p:cNvGrpSpPr/>
            <p:nvPr/>
          </p:nvGrpSpPr>
          <p:grpSpPr>
            <a:xfrm>
              <a:off x="10549490" y="2878732"/>
              <a:ext cx="2061666" cy="363871"/>
              <a:chOff x="10487348" y="1804666"/>
              <a:chExt cx="2034850" cy="363871"/>
            </a:xfrm>
          </p:grpSpPr>
          <p:sp>
            <p:nvSpPr>
              <p:cNvPr id="181" name="流程圖: 程序 180"/>
              <p:cNvSpPr/>
              <p:nvPr/>
            </p:nvSpPr>
            <p:spPr>
              <a:xfrm>
                <a:off x="10487348" y="1833184"/>
                <a:ext cx="673867" cy="335353"/>
              </a:xfrm>
              <a:prstGeom prst="flowChartProcess">
                <a:avLst/>
              </a:prstGeom>
              <a:solidFill>
                <a:schemeClr val="accent6"/>
              </a:solidFill>
              <a:ln/>
            </p:spPr>
            <p:style>
              <a:lnRef idx="1">
                <a:schemeClr val="accent6"/>
              </a:lnRef>
              <a:fillRef idx="3">
                <a:schemeClr val="accent6"/>
              </a:fillRef>
              <a:effectRef idx="2">
                <a:schemeClr val="accent6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1358" tIns="30678" rIns="61358" bIns="30678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zh-TW" altLang="en-US" sz="775" b="1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跨</a:t>
                </a:r>
                <a:r>
                  <a:rPr lang="zh-TW" altLang="en-US" sz="775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群</a:t>
                </a:r>
                <a:r>
                  <a:rPr lang="zh-TW" altLang="en-US" sz="775" b="1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實習</a:t>
                </a:r>
                <a:r>
                  <a:rPr lang="zh-TW" altLang="en-US" sz="775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課名</a:t>
                </a:r>
                <a:r>
                  <a:rPr lang="en-US" altLang="zh-TW" sz="775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(</a:t>
                </a:r>
                <a:r>
                  <a:rPr lang="zh-TW" altLang="en-US" sz="775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學分數</a:t>
                </a:r>
                <a:r>
                  <a:rPr lang="en-US" altLang="zh-TW" sz="775" b="1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)</a:t>
                </a:r>
                <a:endParaRPr lang="zh-TW" altLang="en-US" sz="775" b="1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182" name="文字方塊 181"/>
              <p:cNvSpPr txBox="1"/>
              <p:nvPr/>
            </p:nvSpPr>
            <p:spPr>
              <a:xfrm>
                <a:off x="11096028" y="1804666"/>
                <a:ext cx="1426170" cy="3308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775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：</a:t>
                </a:r>
                <a:r>
                  <a:rPr lang="zh-TW" altLang="en-US" sz="775" b="1" dirty="0" smtClean="0">
                    <a:solidFill>
                      <a:srgbClr val="FF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跨群</a:t>
                </a:r>
                <a:r>
                  <a:rPr lang="zh-TW" altLang="en-US" sz="775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專業</a:t>
                </a:r>
                <a:r>
                  <a:rPr lang="zh-TW" altLang="en-US" sz="775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實習</a:t>
                </a:r>
                <a:r>
                  <a:rPr lang="zh-TW" altLang="en-US" sz="775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課程</a:t>
                </a:r>
                <a:r>
                  <a:rPr lang="zh-TW" altLang="en-US" sz="775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，</a:t>
                </a:r>
                <a:r>
                  <a:rPr lang="zh-TW" altLang="en-US" sz="775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由學</a:t>
                </a:r>
                <a:endParaRPr lang="en-US" altLang="zh-TW" sz="775" dirty="0" smtClean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r>
                  <a:rPr lang="zh-TW" altLang="en-US" sz="775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　</a:t>
                </a:r>
                <a:r>
                  <a:rPr lang="zh-TW" altLang="en-US" sz="775" dirty="0" smtClean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生自主選修</a:t>
                </a:r>
                <a:r>
                  <a:rPr lang="zh-TW" altLang="en-US" sz="775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，適性分流</a:t>
                </a:r>
              </a:p>
            </p:txBody>
          </p:sp>
        </p:grpSp>
      </p:grpSp>
      <p:grpSp>
        <p:nvGrpSpPr>
          <p:cNvPr id="208" name="群組 207"/>
          <p:cNvGrpSpPr/>
          <p:nvPr/>
        </p:nvGrpSpPr>
        <p:grpSpPr>
          <a:xfrm>
            <a:off x="4016094" y="4227232"/>
            <a:ext cx="1571351" cy="288003"/>
            <a:chOff x="4858409" y="4508850"/>
            <a:chExt cx="1571351" cy="415810"/>
          </a:xfrm>
        </p:grpSpPr>
        <p:sp>
          <p:nvSpPr>
            <p:cNvPr id="209" name="流程圖: 程序 208"/>
            <p:cNvSpPr/>
            <p:nvPr/>
          </p:nvSpPr>
          <p:spPr>
            <a:xfrm>
              <a:off x="5734500" y="4508850"/>
              <a:ext cx="695260" cy="415199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基礎清潔實作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(3)</a:t>
              </a:r>
              <a:endParaRPr lang="zh-TW" altLang="en-US" sz="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10" name="流程圖: 程序 209"/>
            <p:cNvSpPr/>
            <p:nvPr/>
          </p:nvSpPr>
          <p:spPr>
            <a:xfrm>
              <a:off x="4858409" y="4509461"/>
              <a:ext cx="695260" cy="415199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基礎清潔實務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(3)</a:t>
              </a:r>
              <a:endParaRPr lang="zh-TW" altLang="en-US" sz="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19" name="群組 18"/>
          <p:cNvGrpSpPr/>
          <p:nvPr/>
        </p:nvGrpSpPr>
        <p:grpSpPr>
          <a:xfrm>
            <a:off x="5887843" y="5028919"/>
            <a:ext cx="1571351" cy="288003"/>
            <a:chOff x="5913152" y="4895682"/>
            <a:chExt cx="1571351" cy="288005"/>
          </a:xfrm>
        </p:grpSpPr>
        <p:sp>
          <p:nvSpPr>
            <p:cNvPr id="227" name="流程圖: 程序 226"/>
            <p:cNvSpPr/>
            <p:nvPr/>
          </p:nvSpPr>
          <p:spPr>
            <a:xfrm>
              <a:off x="6789243" y="4895682"/>
              <a:ext cx="695260" cy="287580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門市作業實作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en-US" altLang="zh-TW" sz="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3)</a:t>
              </a:r>
              <a:endParaRPr lang="zh-TW" altLang="en-US" sz="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39" name="流程圖: 程序 238"/>
            <p:cNvSpPr/>
            <p:nvPr/>
          </p:nvSpPr>
          <p:spPr>
            <a:xfrm>
              <a:off x="5913152" y="4896107"/>
              <a:ext cx="695260" cy="287580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收銀台實作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(3)</a:t>
              </a:r>
              <a:endParaRPr lang="zh-TW" altLang="en-US" sz="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257" name="直線單箭頭接點 256"/>
            <p:cNvCxnSpPr/>
            <p:nvPr/>
          </p:nvCxnSpPr>
          <p:spPr>
            <a:xfrm>
              <a:off x="6612182" y="5043143"/>
              <a:ext cx="182979" cy="0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74" name="群組 273"/>
          <p:cNvGrpSpPr/>
          <p:nvPr/>
        </p:nvGrpSpPr>
        <p:grpSpPr>
          <a:xfrm>
            <a:off x="7851712" y="3804825"/>
            <a:ext cx="1571351" cy="288003"/>
            <a:chOff x="4036629" y="4533056"/>
            <a:chExt cx="1571351" cy="288003"/>
          </a:xfrm>
        </p:grpSpPr>
        <p:sp>
          <p:nvSpPr>
            <p:cNvPr id="275" name="流程圖: 程序 274"/>
            <p:cNvSpPr/>
            <p:nvPr/>
          </p:nvSpPr>
          <p:spPr>
            <a:xfrm>
              <a:off x="4912720" y="4533056"/>
              <a:ext cx="695260" cy="287580"/>
            </a:xfrm>
            <a:prstGeom prst="flowChartProcess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>
                  <a:solidFill>
                    <a:schemeClr val="dk1"/>
                  </a:solidFill>
                </a:rPr>
                <a:t>專題實作</a:t>
              </a:r>
              <a:r>
                <a:rPr lang="en-US" altLang="zh-TW" sz="800" b="1" dirty="0">
                  <a:solidFill>
                    <a:schemeClr val="dk1"/>
                  </a:solidFill>
                </a:rPr>
                <a:t>(2)</a:t>
              </a:r>
              <a:endParaRPr lang="zh-TW" altLang="en-US" sz="800" b="1" dirty="0">
                <a:solidFill>
                  <a:schemeClr val="dk1"/>
                </a:solidFill>
              </a:endParaRPr>
            </a:p>
          </p:txBody>
        </p:sp>
        <p:sp>
          <p:nvSpPr>
            <p:cNvPr id="276" name="流程圖: 程序 275"/>
            <p:cNvSpPr/>
            <p:nvPr/>
          </p:nvSpPr>
          <p:spPr>
            <a:xfrm>
              <a:off x="4036629" y="4533479"/>
              <a:ext cx="695260" cy="287580"/>
            </a:xfrm>
            <a:prstGeom prst="flowChartProcess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>
                  <a:solidFill>
                    <a:schemeClr val="dk1"/>
                  </a:solidFill>
                </a:rPr>
                <a:t>專題實作</a:t>
              </a:r>
              <a:r>
                <a:rPr lang="en-US" altLang="zh-TW" sz="800" b="1" dirty="0">
                  <a:solidFill>
                    <a:schemeClr val="dk1"/>
                  </a:solidFill>
                </a:rPr>
                <a:t>(2)</a:t>
              </a:r>
              <a:endParaRPr lang="zh-TW" altLang="en-US" sz="800" b="1" dirty="0">
                <a:solidFill>
                  <a:schemeClr val="dk1"/>
                </a:solidFill>
              </a:endParaRPr>
            </a:p>
          </p:txBody>
        </p:sp>
        <p:cxnSp>
          <p:nvCxnSpPr>
            <p:cNvPr id="277" name="直線單箭頭接點 276"/>
            <p:cNvCxnSpPr/>
            <p:nvPr/>
          </p:nvCxnSpPr>
          <p:spPr>
            <a:xfrm>
              <a:off x="4737656" y="4676846"/>
              <a:ext cx="182979" cy="0"/>
            </a:xfrm>
            <a:prstGeom prst="straightConnector1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cxnSp>
      </p:grpSp>
      <p:cxnSp>
        <p:nvCxnSpPr>
          <p:cNvPr id="187" name="直線單箭頭接點 186"/>
          <p:cNvCxnSpPr/>
          <p:nvPr/>
        </p:nvCxnSpPr>
        <p:spPr>
          <a:xfrm flipV="1">
            <a:off x="5607980" y="3957977"/>
            <a:ext cx="286363" cy="1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9" name="流程圖: 程序 188"/>
          <p:cNvSpPr/>
          <p:nvPr/>
        </p:nvSpPr>
        <p:spPr>
          <a:xfrm>
            <a:off x="9745066" y="5621436"/>
            <a:ext cx="1114044" cy="331225"/>
          </a:xfrm>
          <a:prstGeom prst="flowChartProcess">
            <a:avLst/>
          </a:prstGeom>
          <a:ln w="12700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1358" tIns="30678" rIns="61358" bIns="306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TW" altLang="en-US" sz="1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理貨人員</a:t>
            </a:r>
          </a:p>
        </p:txBody>
      </p:sp>
      <p:sp>
        <p:nvSpPr>
          <p:cNvPr id="171" name="流程圖: 程序 170"/>
          <p:cNvSpPr/>
          <p:nvPr/>
        </p:nvSpPr>
        <p:spPr>
          <a:xfrm>
            <a:off x="9741047" y="4738890"/>
            <a:ext cx="1114044" cy="331225"/>
          </a:xfrm>
          <a:prstGeom prst="flowChartProcess">
            <a:avLst/>
          </a:prstGeom>
          <a:ln w="12700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1358" tIns="30678" rIns="61358" bIns="306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TW" altLang="en-US" sz="1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門市櫃台人員</a:t>
            </a:r>
          </a:p>
        </p:txBody>
      </p:sp>
      <p:sp>
        <p:nvSpPr>
          <p:cNvPr id="172" name="流程圖: 程序 171"/>
          <p:cNvSpPr/>
          <p:nvPr/>
        </p:nvSpPr>
        <p:spPr>
          <a:xfrm>
            <a:off x="9741047" y="5173946"/>
            <a:ext cx="1114044" cy="331225"/>
          </a:xfrm>
          <a:prstGeom prst="flowChartProcess">
            <a:avLst/>
          </a:prstGeom>
          <a:ln w="12700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1358" tIns="30678" rIns="61358" bIns="306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TW" altLang="en-US" sz="1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櫃台服務人員</a:t>
            </a:r>
          </a:p>
        </p:txBody>
      </p:sp>
      <p:cxnSp>
        <p:nvCxnSpPr>
          <p:cNvPr id="194" name="直線單箭頭接點 300"/>
          <p:cNvCxnSpPr/>
          <p:nvPr/>
        </p:nvCxnSpPr>
        <p:spPr>
          <a:xfrm>
            <a:off x="4709206" y="4379482"/>
            <a:ext cx="182979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195" name="群組 194"/>
          <p:cNvGrpSpPr/>
          <p:nvPr/>
        </p:nvGrpSpPr>
        <p:grpSpPr>
          <a:xfrm>
            <a:off x="4016939" y="5021328"/>
            <a:ext cx="1575291" cy="288003"/>
            <a:chOff x="4858409" y="4508850"/>
            <a:chExt cx="1571351" cy="415810"/>
          </a:xfrm>
        </p:grpSpPr>
        <p:sp>
          <p:nvSpPr>
            <p:cNvPr id="196" name="流程圖: 程序 208"/>
            <p:cNvSpPr/>
            <p:nvPr/>
          </p:nvSpPr>
          <p:spPr>
            <a:xfrm>
              <a:off x="5734500" y="4508850"/>
              <a:ext cx="695260" cy="415199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基礎設備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實作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(3)</a:t>
              </a:r>
              <a:endParaRPr lang="zh-TW" altLang="en-US" sz="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97" name="流程圖: 程序 209"/>
            <p:cNvSpPr/>
            <p:nvPr/>
          </p:nvSpPr>
          <p:spPr>
            <a:xfrm>
              <a:off x="4858409" y="4509461"/>
              <a:ext cx="695260" cy="415199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基礎設備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實作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(3)</a:t>
              </a:r>
              <a:endParaRPr lang="zh-TW" altLang="en-US" sz="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cxnSp>
        <p:nvCxnSpPr>
          <p:cNvPr id="198" name="直線單箭頭接點 300"/>
          <p:cNvCxnSpPr/>
          <p:nvPr/>
        </p:nvCxnSpPr>
        <p:spPr>
          <a:xfrm>
            <a:off x="4713942" y="5198858"/>
            <a:ext cx="182979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0" name="直線單箭頭接點 186"/>
          <p:cNvCxnSpPr/>
          <p:nvPr/>
        </p:nvCxnSpPr>
        <p:spPr>
          <a:xfrm flipV="1">
            <a:off x="5594179" y="5163118"/>
            <a:ext cx="286363" cy="1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3" name="直線接點 212"/>
          <p:cNvCxnSpPr/>
          <p:nvPr/>
        </p:nvCxnSpPr>
        <p:spPr>
          <a:xfrm>
            <a:off x="3181397" y="5992771"/>
            <a:ext cx="9297600" cy="0"/>
          </a:xfrm>
          <a:prstGeom prst="line">
            <a:avLst/>
          </a:prstGeom>
          <a:ln w="12700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9" name="文字方塊 158"/>
          <p:cNvSpPr txBox="1"/>
          <p:nvPr/>
        </p:nvSpPr>
        <p:spPr>
          <a:xfrm>
            <a:off x="3953933" y="8933295"/>
            <a:ext cx="1740895" cy="40011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1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團體活動時間、</a:t>
            </a:r>
            <a:r>
              <a:rPr lang="zh-TW" altLang="en-US" sz="1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班</a:t>
            </a:r>
            <a:r>
              <a:rPr lang="zh-TW" altLang="en-US" sz="1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週會</a:t>
            </a:r>
            <a:r>
              <a:rPr lang="en-US" altLang="zh-TW" sz="1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(3/3)</a:t>
            </a:r>
            <a:endParaRPr lang="zh-TW" altLang="en-US" sz="1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1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彈性學習</a:t>
            </a:r>
            <a:r>
              <a:rPr lang="en-US" altLang="zh-TW" sz="1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(2/2)</a:t>
            </a:r>
            <a:endParaRPr lang="zh-TW" altLang="en-US" sz="1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1" name="文字方塊 160"/>
          <p:cNvSpPr txBox="1"/>
          <p:nvPr/>
        </p:nvSpPr>
        <p:spPr>
          <a:xfrm>
            <a:off x="5776031" y="8928707"/>
            <a:ext cx="1824115" cy="40011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1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團體活動時間、班週會</a:t>
            </a:r>
            <a:r>
              <a:rPr lang="en-US" altLang="zh-TW" sz="1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(3/3)</a:t>
            </a:r>
          </a:p>
          <a:p>
            <a:pPr algn="ctr"/>
            <a:endParaRPr lang="zh-TW" altLang="en-US" sz="1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62" name="文字方塊 161"/>
          <p:cNvSpPr txBox="1"/>
          <p:nvPr/>
        </p:nvSpPr>
        <p:spPr>
          <a:xfrm>
            <a:off x="7687616" y="8932811"/>
            <a:ext cx="1824115" cy="40011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1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團體活動時間、班週會</a:t>
            </a:r>
            <a:r>
              <a:rPr lang="en-US" altLang="zh-TW" sz="10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(</a:t>
            </a:r>
            <a:r>
              <a:rPr lang="en-US" altLang="zh-TW" sz="1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3/3)</a:t>
            </a:r>
          </a:p>
          <a:p>
            <a:pPr algn="ctr"/>
            <a:r>
              <a:rPr lang="zh-TW" altLang="en-US" sz="1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彈性學習</a:t>
            </a:r>
            <a:r>
              <a:rPr lang="en-US" altLang="zh-TW" sz="10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(2/2)</a:t>
            </a:r>
            <a:endParaRPr lang="zh-TW" altLang="en-US" sz="1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51" name="群組 150"/>
          <p:cNvGrpSpPr/>
          <p:nvPr/>
        </p:nvGrpSpPr>
        <p:grpSpPr>
          <a:xfrm>
            <a:off x="5895871" y="3403874"/>
            <a:ext cx="1573499" cy="329298"/>
            <a:chOff x="3013671" y="1768087"/>
            <a:chExt cx="1573499" cy="395614"/>
          </a:xfrm>
        </p:grpSpPr>
        <p:sp>
          <p:nvSpPr>
            <p:cNvPr id="152" name="流程圖: 程序 151"/>
            <p:cNvSpPr/>
            <p:nvPr/>
          </p:nvSpPr>
          <p:spPr>
            <a:xfrm>
              <a:off x="3013671" y="1768087"/>
              <a:ext cx="695260" cy="395614"/>
            </a:xfrm>
            <a:prstGeom prst="flowChartProcess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/>
                <a:t>事務機器與電腦應用</a:t>
              </a:r>
              <a:r>
                <a:rPr lang="en-US" altLang="zh-TW" sz="800" b="1" dirty="0" smtClean="0"/>
                <a:t/>
              </a:r>
              <a:br>
                <a:rPr lang="en-US" altLang="zh-TW" sz="800" b="1" dirty="0" smtClean="0"/>
              </a:br>
              <a:r>
                <a:rPr lang="zh-TW" altLang="en-US" sz="800" b="1" dirty="0" smtClean="0"/>
                <a:t>概論</a:t>
              </a:r>
              <a:r>
                <a:rPr lang="en-US" altLang="zh-TW" sz="800" b="1" dirty="0" smtClean="0"/>
                <a:t>(2)</a:t>
              </a:r>
              <a:r>
                <a:rPr lang="zh-TW" altLang="zh-TW" sz="800" dirty="0" smtClean="0"/>
                <a:t> </a:t>
              </a:r>
              <a:endParaRPr lang="zh-TW" altLang="en-US" sz="8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53" name="流程圖: 程序 152"/>
            <p:cNvSpPr/>
            <p:nvPr/>
          </p:nvSpPr>
          <p:spPr>
            <a:xfrm>
              <a:off x="3891910" y="1768087"/>
              <a:ext cx="695260" cy="395614"/>
            </a:xfrm>
            <a:prstGeom prst="flowChartProcess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/>
                <a:t>事務機器與電腦</a:t>
              </a:r>
              <a:r>
                <a:rPr lang="zh-TW" altLang="en-US" sz="800" b="1" dirty="0" smtClean="0"/>
                <a:t>應用</a:t>
              </a:r>
              <a:r>
                <a:rPr lang="en-US" altLang="zh-TW" sz="800" b="1" dirty="0" smtClean="0"/>
                <a:t/>
              </a:r>
              <a:br>
                <a:rPr lang="en-US" altLang="zh-TW" sz="800" b="1" dirty="0" smtClean="0"/>
              </a:br>
              <a:r>
                <a:rPr lang="zh-TW" altLang="en-US" sz="800" b="1" dirty="0" smtClean="0"/>
                <a:t>概論</a:t>
              </a:r>
              <a:r>
                <a:rPr lang="en-US" altLang="zh-TW" sz="800" b="1" dirty="0"/>
                <a:t>(</a:t>
              </a:r>
              <a:r>
                <a:rPr lang="en-US" altLang="zh-TW" sz="800" b="1" dirty="0" smtClean="0"/>
                <a:t>2)</a:t>
              </a:r>
              <a:endParaRPr lang="zh-TW" altLang="en-US" sz="8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154" name="直線單箭頭接點 153"/>
            <p:cNvCxnSpPr>
              <a:stCxn id="152" idx="3"/>
              <a:endCxn id="153" idx="1"/>
            </p:cNvCxnSpPr>
            <p:nvPr/>
          </p:nvCxnSpPr>
          <p:spPr>
            <a:xfrm>
              <a:off x="3708931" y="1965894"/>
              <a:ext cx="182979" cy="0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80" name="群組 179"/>
          <p:cNvGrpSpPr/>
          <p:nvPr/>
        </p:nvGrpSpPr>
        <p:grpSpPr>
          <a:xfrm>
            <a:off x="5888676" y="4227232"/>
            <a:ext cx="1571351" cy="288003"/>
            <a:chOff x="4858409" y="4508850"/>
            <a:chExt cx="1571351" cy="415810"/>
          </a:xfrm>
        </p:grpSpPr>
        <p:sp>
          <p:nvSpPr>
            <p:cNvPr id="188" name="流程圖: 程序 187"/>
            <p:cNvSpPr/>
            <p:nvPr/>
          </p:nvSpPr>
          <p:spPr>
            <a:xfrm>
              <a:off x="5734500" y="4508850"/>
              <a:ext cx="695260" cy="415199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職場清潔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實作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(3)</a:t>
              </a:r>
              <a:endParaRPr lang="zh-TW" altLang="en-US" sz="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90" name="流程圖: 程序 189"/>
            <p:cNvSpPr/>
            <p:nvPr/>
          </p:nvSpPr>
          <p:spPr>
            <a:xfrm>
              <a:off x="4858409" y="4509461"/>
              <a:ext cx="695260" cy="415199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職場清潔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實作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(3)</a:t>
              </a:r>
              <a:endParaRPr lang="zh-TW" altLang="en-US" sz="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cxnSp>
        <p:nvCxnSpPr>
          <p:cNvPr id="204" name="直線單箭頭接點 186"/>
          <p:cNvCxnSpPr/>
          <p:nvPr/>
        </p:nvCxnSpPr>
        <p:spPr>
          <a:xfrm flipV="1">
            <a:off x="5595549" y="4388395"/>
            <a:ext cx="286363" cy="1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7" name="直線單箭頭接點 216"/>
          <p:cNvCxnSpPr/>
          <p:nvPr/>
        </p:nvCxnSpPr>
        <p:spPr>
          <a:xfrm>
            <a:off x="6587705" y="4391299"/>
            <a:ext cx="182979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8" name="直線單箭頭接點 217"/>
          <p:cNvCxnSpPr/>
          <p:nvPr/>
        </p:nvCxnSpPr>
        <p:spPr>
          <a:xfrm>
            <a:off x="7460672" y="4391299"/>
            <a:ext cx="373403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223" name="群組 222"/>
          <p:cNvGrpSpPr/>
          <p:nvPr/>
        </p:nvGrpSpPr>
        <p:grpSpPr>
          <a:xfrm>
            <a:off x="7842170" y="4228716"/>
            <a:ext cx="1571351" cy="288003"/>
            <a:chOff x="4036629" y="4533056"/>
            <a:chExt cx="1571351" cy="288003"/>
          </a:xfrm>
        </p:grpSpPr>
        <p:sp>
          <p:nvSpPr>
            <p:cNvPr id="242" name="流程圖: 程序 241"/>
            <p:cNvSpPr/>
            <p:nvPr/>
          </p:nvSpPr>
          <p:spPr>
            <a:xfrm>
              <a:off x="4912720" y="4533056"/>
              <a:ext cx="695260" cy="287580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顧客服務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實作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en-US" altLang="zh-TW" sz="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sz="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59" name="流程圖: 程序 258"/>
            <p:cNvSpPr/>
            <p:nvPr/>
          </p:nvSpPr>
          <p:spPr>
            <a:xfrm>
              <a:off x="4036629" y="4533479"/>
              <a:ext cx="695260" cy="287580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顧客服務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實務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(3)</a:t>
              </a:r>
              <a:endParaRPr lang="zh-TW" altLang="en-US" sz="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261" name="直線單箭頭接點 260"/>
            <p:cNvCxnSpPr/>
            <p:nvPr/>
          </p:nvCxnSpPr>
          <p:spPr>
            <a:xfrm>
              <a:off x="4737656" y="4676846"/>
              <a:ext cx="182979" cy="0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63" name="群組 262"/>
          <p:cNvGrpSpPr/>
          <p:nvPr/>
        </p:nvGrpSpPr>
        <p:grpSpPr>
          <a:xfrm>
            <a:off x="7851712" y="4928177"/>
            <a:ext cx="1571351" cy="363601"/>
            <a:chOff x="4036629" y="4457458"/>
            <a:chExt cx="1571351" cy="363601"/>
          </a:xfrm>
        </p:grpSpPr>
        <p:sp>
          <p:nvSpPr>
            <p:cNvPr id="264" name="流程圖: 程序 263"/>
            <p:cNvSpPr/>
            <p:nvPr/>
          </p:nvSpPr>
          <p:spPr>
            <a:xfrm>
              <a:off x="4912720" y="4457458"/>
              <a:ext cx="695260" cy="363178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7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門市環境清潔</a:t>
              </a:r>
            </a:p>
            <a:p>
              <a:pPr algn="ctr"/>
              <a:r>
                <a:rPr lang="en-US" altLang="zh-TW" sz="7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zh-TW" altLang="en-US" sz="7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上架實習</a:t>
              </a:r>
              <a:r>
                <a:rPr lang="en-US" altLang="zh-TW" sz="7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(3)</a:t>
              </a:r>
            </a:p>
          </p:txBody>
        </p:sp>
        <p:sp>
          <p:nvSpPr>
            <p:cNvPr id="265" name="流程圖: 程序 264"/>
            <p:cNvSpPr/>
            <p:nvPr/>
          </p:nvSpPr>
          <p:spPr>
            <a:xfrm>
              <a:off x="4036629" y="4457458"/>
              <a:ext cx="695260" cy="363601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7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門市環境清潔</a:t>
              </a:r>
              <a:endParaRPr lang="en-US" altLang="zh-TW" sz="7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en-US" altLang="zh-TW" sz="7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zh-TW" altLang="en-US" sz="7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上架實習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(3)</a:t>
              </a:r>
              <a:endParaRPr lang="zh-TW" altLang="en-US" sz="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266" name="直線單箭頭接點 265"/>
            <p:cNvCxnSpPr/>
            <p:nvPr/>
          </p:nvCxnSpPr>
          <p:spPr>
            <a:xfrm>
              <a:off x="4737656" y="4676846"/>
              <a:ext cx="182979" cy="0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73" name="群組 272"/>
          <p:cNvGrpSpPr/>
          <p:nvPr/>
        </p:nvGrpSpPr>
        <p:grpSpPr>
          <a:xfrm>
            <a:off x="5881912" y="5348273"/>
            <a:ext cx="1573049" cy="288003"/>
            <a:chOff x="5935269" y="4895682"/>
            <a:chExt cx="1573049" cy="288005"/>
          </a:xfrm>
        </p:grpSpPr>
        <p:sp>
          <p:nvSpPr>
            <p:cNvPr id="278" name="流程圖: 程序 277"/>
            <p:cNvSpPr/>
            <p:nvPr/>
          </p:nvSpPr>
          <p:spPr>
            <a:xfrm>
              <a:off x="6813058" y="4895682"/>
              <a:ext cx="695260" cy="287580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櫃臺實習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(4)</a:t>
              </a:r>
              <a:endParaRPr lang="zh-TW" altLang="en-US" sz="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82" name="流程圖: 程序 281"/>
            <p:cNvSpPr/>
            <p:nvPr/>
          </p:nvSpPr>
          <p:spPr>
            <a:xfrm>
              <a:off x="5935269" y="4896107"/>
              <a:ext cx="695260" cy="287580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櫃臺實習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(4)</a:t>
              </a:r>
              <a:endParaRPr lang="zh-TW" altLang="en-US" sz="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284" name="直線單箭頭接點 283"/>
            <p:cNvCxnSpPr/>
            <p:nvPr/>
          </p:nvCxnSpPr>
          <p:spPr>
            <a:xfrm>
              <a:off x="6626471" y="5043143"/>
              <a:ext cx="182979" cy="0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87" name="群組 286"/>
          <p:cNvGrpSpPr/>
          <p:nvPr/>
        </p:nvGrpSpPr>
        <p:grpSpPr>
          <a:xfrm>
            <a:off x="7852876" y="5332322"/>
            <a:ext cx="1571351" cy="288003"/>
            <a:chOff x="5913152" y="4895682"/>
            <a:chExt cx="1571351" cy="288005"/>
          </a:xfrm>
        </p:grpSpPr>
        <p:sp>
          <p:nvSpPr>
            <p:cNvPr id="288" name="流程圖: 程序 287"/>
            <p:cNvSpPr/>
            <p:nvPr/>
          </p:nvSpPr>
          <p:spPr>
            <a:xfrm>
              <a:off x="6789243" y="4895682"/>
              <a:ext cx="695260" cy="287580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櫃臺實習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(4)</a:t>
              </a:r>
              <a:endParaRPr lang="zh-TW" altLang="en-US" sz="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89" name="流程圖: 程序 288"/>
            <p:cNvSpPr/>
            <p:nvPr/>
          </p:nvSpPr>
          <p:spPr>
            <a:xfrm>
              <a:off x="5913152" y="4896107"/>
              <a:ext cx="695260" cy="287580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櫃臺實習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(4)</a:t>
              </a:r>
              <a:endParaRPr lang="zh-TW" altLang="en-US" sz="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290" name="直線單箭頭接點 289"/>
            <p:cNvCxnSpPr/>
            <p:nvPr/>
          </p:nvCxnSpPr>
          <p:spPr>
            <a:xfrm>
              <a:off x="6612182" y="5043143"/>
              <a:ext cx="182979" cy="0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291" name="直線單箭頭接點 290"/>
          <p:cNvCxnSpPr/>
          <p:nvPr/>
        </p:nvCxnSpPr>
        <p:spPr>
          <a:xfrm>
            <a:off x="7445945" y="5495733"/>
            <a:ext cx="373403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293" name="群組 292"/>
          <p:cNvGrpSpPr/>
          <p:nvPr/>
        </p:nvGrpSpPr>
        <p:grpSpPr>
          <a:xfrm>
            <a:off x="7854622" y="5662147"/>
            <a:ext cx="1547843" cy="292524"/>
            <a:chOff x="4060137" y="4528112"/>
            <a:chExt cx="1547843" cy="292524"/>
          </a:xfrm>
        </p:grpSpPr>
        <p:sp>
          <p:nvSpPr>
            <p:cNvPr id="294" name="流程圖: 程序 293"/>
            <p:cNvSpPr/>
            <p:nvPr/>
          </p:nvSpPr>
          <p:spPr>
            <a:xfrm>
              <a:off x="4912720" y="4533056"/>
              <a:ext cx="695260" cy="287580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7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商品設備操作實習</a:t>
              </a:r>
              <a:r>
                <a:rPr lang="en-US" altLang="zh-TW" sz="7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zh-TW" altLang="en-US" sz="7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盤點作業實習</a:t>
              </a:r>
              <a:r>
                <a:rPr lang="en-US" altLang="zh-TW" sz="7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(4)</a:t>
              </a:r>
              <a:endParaRPr lang="zh-TW" altLang="en-US" sz="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299" name="流程圖: 程序 298"/>
            <p:cNvSpPr/>
            <p:nvPr/>
          </p:nvSpPr>
          <p:spPr>
            <a:xfrm>
              <a:off x="4060137" y="4528112"/>
              <a:ext cx="695260" cy="287580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7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商品設備操作實習</a:t>
              </a:r>
              <a:r>
                <a:rPr lang="en-US" altLang="zh-TW" sz="7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zh-TW" altLang="en-US" sz="7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盤點作業實習</a:t>
              </a:r>
              <a:r>
                <a:rPr lang="en-US" altLang="zh-TW" sz="7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(4)</a:t>
              </a:r>
              <a:endParaRPr lang="zh-TW" altLang="en-US" sz="7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300" name="直線單箭頭接點 299"/>
            <p:cNvCxnSpPr/>
            <p:nvPr/>
          </p:nvCxnSpPr>
          <p:spPr>
            <a:xfrm>
              <a:off x="4737656" y="4676846"/>
              <a:ext cx="182979" cy="0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04" name="群組 303"/>
          <p:cNvGrpSpPr/>
          <p:nvPr/>
        </p:nvGrpSpPr>
        <p:grpSpPr>
          <a:xfrm>
            <a:off x="4024358" y="6453821"/>
            <a:ext cx="1573498" cy="288000"/>
            <a:chOff x="1257191" y="1275192"/>
            <a:chExt cx="1573498" cy="345999"/>
          </a:xfrm>
        </p:grpSpPr>
        <p:sp>
          <p:nvSpPr>
            <p:cNvPr id="305" name="流程圖: 程序 304"/>
            <p:cNvSpPr/>
            <p:nvPr/>
          </p:nvSpPr>
          <p:spPr>
            <a:xfrm>
              <a:off x="1257191" y="1275192"/>
              <a:ext cx="695260" cy="345999"/>
            </a:xfrm>
            <a:prstGeom prst="flowChartProcess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/>
                <a:t>服務導論</a:t>
              </a:r>
              <a:r>
                <a:rPr lang="en-US" altLang="zh-TW" sz="800" b="1" dirty="0" smtClean="0"/>
                <a:t>(2)</a:t>
              </a:r>
              <a:r>
                <a:rPr lang="zh-TW" altLang="zh-TW" sz="800" dirty="0" smtClean="0"/>
                <a:t> </a:t>
              </a:r>
              <a:endParaRPr lang="zh-TW" altLang="en-US" sz="8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06" name="流程圖: 程序 305"/>
            <p:cNvSpPr/>
            <p:nvPr/>
          </p:nvSpPr>
          <p:spPr>
            <a:xfrm>
              <a:off x="2135429" y="1275192"/>
              <a:ext cx="695260" cy="345999"/>
            </a:xfrm>
            <a:prstGeom prst="flowChartProcess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/>
                <a:t>服務導論</a:t>
              </a:r>
              <a:r>
                <a:rPr lang="en-US" altLang="zh-TW" sz="800" b="1" dirty="0" smtClean="0"/>
                <a:t>(2)</a:t>
              </a:r>
              <a:r>
                <a:rPr lang="zh-TW" altLang="zh-TW" sz="800" dirty="0" smtClean="0"/>
                <a:t> </a:t>
              </a:r>
              <a:endParaRPr lang="zh-TW" altLang="en-US" sz="8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319" name="直線單箭頭接點 318"/>
            <p:cNvCxnSpPr>
              <a:stCxn id="305" idx="3"/>
              <a:endCxn id="306" idx="1"/>
            </p:cNvCxnSpPr>
            <p:nvPr/>
          </p:nvCxnSpPr>
          <p:spPr>
            <a:xfrm>
              <a:off x="1952452" y="1448190"/>
              <a:ext cx="182979" cy="0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323" name="直線單箭頭接點 322"/>
          <p:cNvCxnSpPr/>
          <p:nvPr/>
        </p:nvCxnSpPr>
        <p:spPr>
          <a:xfrm>
            <a:off x="7469301" y="6611368"/>
            <a:ext cx="373403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324" name="群組 323"/>
          <p:cNvGrpSpPr/>
          <p:nvPr/>
        </p:nvGrpSpPr>
        <p:grpSpPr>
          <a:xfrm>
            <a:off x="5890195" y="6453821"/>
            <a:ext cx="1573499" cy="288000"/>
            <a:chOff x="3013671" y="1817702"/>
            <a:chExt cx="1573499" cy="345999"/>
          </a:xfrm>
        </p:grpSpPr>
        <p:sp>
          <p:nvSpPr>
            <p:cNvPr id="328" name="流程圖: 程序 327"/>
            <p:cNvSpPr/>
            <p:nvPr/>
          </p:nvSpPr>
          <p:spPr>
            <a:xfrm>
              <a:off x="3013671" y="1817702"/>
              <a:ext cx="695260" cy="345999"/>
            </a:xfrm>
            <a:prstGeom prst="flowChartProcess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/>
                <a:t>衛生與</a:t>
              </a:r>
              <a:r>
                <a:rPr lang="en-US" altLang="zh-TW" sz="800" b="1" dirty="0" smtClean="0"/>
                <a:t/>
              </a:r>
              <a:br>
                <a:rPr lang="en-US" altLang="zh-TW" sz="800" b="1" dirty="0" smtClean="0"/>
              </a:br>
              <a:r>
                <a:rPr lang="zh-TW" altLang="en-US" sz="800" b="1" dirty="0" smtClean="0"/>
                <a:t>安全概論</a:t>
              </a:r>
              <a:r>
                <a:rPr lang="en-US" altLang="zh-TW" sz="800" b="1" dirty="0" smtClean="0"/>
                <a:t>(2)</a:t>
              </a:r>
              <a:r>
                <a:rPr lang="zh-TW" altLang="zh-TW" sz="800" dirty="0" smtClean="0"/>
                <a:t> </a:t>
              </a:r>
              <a:endParaRPr lang="zh-TW" altLang="en-US" sz="8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29" name="流程圖: 程序 328"/>
            <p:cNvSpPr/>
            <p:nvPr/>
          </p:nvSpPr>
          <p:spPr>
            <a:xfrm>
              <a:off x="3891910" y="1817702"/>
              <a:ext cx="695260" cy="345999"/>
            </a:xfrm>
            <a:prstGeom prst="flowChartProcess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/>
                <a:t>衛生與</a:t>
              </a:r>
              <a:r>
                <a:rPr lang="en-US" altLang="zh-TW" sz="800" b="1" dirty="0" smtClean="0"/>
                <a:t/>
              </a:r>
              <a:br>
                <a:rPr lang="en-US" altLang="zh-TW" sz="800" b="1" dirty="0" smtClean="0"/>
              </a:br>
              <a:r>
                <a:rPr lang="zh-TW" altLang="en-US" sz="800" b="1" dirty="0" smtClean="0"/>
                <a:t>安全概論</a:t>
              </a:r>
              <a:r>
                <a:rPr lang="en-US" altLang="zh-TW" sz="800" b="1" dirty="0" smtClean="0"/>
                <a:t>(2)</a:t>
              </a:r>
              <a:r>
                <a:rPr lang="zh-TW" altLang="zh-TW" sz="800" dirty="0" smtClean="0"/>
                <a:t> </a:t>
              </a:r>
              <a:endParaRPr lang="zh-TW" altLang="en-US" sz="8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330" name="直線單箭頭接點 329"/>
            <p:cNvCxnSpPr>
              <a:stCxn id="328" idx="3"/>
              <a:endCxn id="329" idx="1"/>
            </p:cNvCxnSpPr>
            <p:nvPr/>
          </p:nvCxnSpPr>
          <p:spPr>
            <a:xfrm>
              <a:off x="3708931" y="1990702"/>
              <a:ext cx="182979" cy="0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1" name="群組 330"/>
          <p:cNvGrpSpPr/>
          <p:nvPr/>
        </p:nvGrpSpPr>
        <p:grpSpPr>
          <a:xfrm>
            <a:off x="4010418" y="6885481"/>
            <a:ext cx="1571351" cy="288003"/>
            <a:chOff x="4858409" y="4508850"/>
            <a:chExt cx="1571351" cy="415810"/>
          </a:xfrm>
        </p:grpSpPr>
        <p:sp>
          <p:nvSpPr>
            <p:cNvPr id="332" name="流程圖: 程序 331"/>
            <p:cNvSpPr/>
            <p:nvPr/>
          </p:nvSpPr>
          <p:spPr>
            <a:xfrm>
              <a:off x="5734500" y="4508850"/>
              <a:ext cx="695260" cy="415199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基礎清潔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實作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(3)</a:t>
              </a:r>
              <a:endParaRPr lang="zh-TW" altLang="en-US" sz="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33" name="流程圖: 程序 332"/>
            <p:cNvSpPr/>
            <p:nvPr/>
          </p:nvSpPr>
          <p:spPr>
            <a:xfrm>
              <a:off x="4858409" y="4509461"/>
              <a:ext cx="695260" cy="415199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基礎清潔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實務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(3)</a:t>
              </a:r>
              <a:endParaRPr lang="zh-TW" altLang="en-US" sz="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334" name="群組 333"/>
          <p:cNvGrpSpPr/>
          <p:nvPr/>
        </p:nvGrpSpPr>
        <p:grpSpPr>
          <a:xfrm>
            <a:off x="5892445" y="7607082"/>
            <a:ext cx="1571351" cy="288003"/>
            <a:chOff x="5913152" y="4895682"/>
            <a:chExt cx="1571351" cy="288005"/>
          </a:xfrm>
        </p:grpSpPr>
        <p:sp>
          <p:nvSpPr>
            <p:cNvPr id="335" name="流程圖: 程序 334"/>
            <p:cNvSpPr/>
            <p:nvPr/>
          </p:nvSpPr>
          <p:spPr>
            <a:xfrm>
              <a:off x="6789243" y="4895682"/>
              <a:ext cx="695260" cy="287580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客房服務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實作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en-US" altLang="zh-TW" sz="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3)</a:t>
              </a:r>
              <a:endParaRPr lang="zh-TW" altLang="en-US" sz="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36" name="流程圖: 程序 335"/>
            <p:cNvSpPr/>
            <p:nvPr/>
          </p:nvSpPr>
          <p:spPr>
            <a:xfrm>
              <a:off x="5913152" y="4896107"/>
              <a:ext cx="695260" cy="287580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客房清潔與維護實作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(3)</a:t>
              </a:r>
              <a:endParaRPr lang="zh-TW" altLang="en-US" sz="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337" name="直線單箭頭接點 336"/>
            <p:cNvCxnSpPr/>
            <p:nvPr/>
          </p:nvCxnSpPr>
          <p:spPr>
            <a:xfrm>
              <a:off x="6612182" y="5043143"/>
              <a:ext cx="182979" cy="0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8" name="群組 337"/>
          <p:cNvGrpSpPr/>
          <p:nvPr/>
        </p:nvGrpSpPr>
        <p:grpSpPr>
          <a:xfrm>
            <a:off x="7846036" y="6448785"/>
            <a:ext cx="1571351" cy="288003"/>
            <a:chOff x="4036629" y="4533056"/>
            <a:chExt cx="1571351" cy="288003"/>
          </a:xfrm>
        </p:grpSpPr>
        <p:sp>
          <p:nvSpPr>
            <p:cNvPr id="339" name="流程圖: 程序 338"/>
            <p:cNvSpPr/>
            <p:nvPr/>
          </p:nvSpPr>
          <p:spPr>
            <a:xfrm>
              <a:off x="4912720" y="4533056"/>
              <a:ext cx="695260" cy="287580"/>
            </a:xfrm>
            <a:prstGeom prst="flowChartProcess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>
                  <a:solidFill>
                    <a:schemeClr val="dk1"/>
                  </a:solidFill>
                </a:rPr>
                <a:t>專題實作</a:t>
              </a:r>
              <a:r>
                <a:rPr lang="en-US" altLang="zh-TW" sz="800" b="1" dirty="0">
                  <a:solidFill>
                    <a:schemeClr val="dk1"/>
                  </a:solidFill>
                </a:rPr>
                <a:t>(2)</a:t>
              </a:r>
              <a:endParaRPr lang="zh-TW" altLang="en-US" sz="800" b="1" dirty="0">
                <a:solidFill>
                  <a:schemeClr val="dk1"/>
                </a:solidFill>
              </a:endParaRPr>
            </a:p>
          </p:txBody>
        </p:sp>
        <p:sp>
          <p:nvSpPr>
            <p:cNvPr id="340" name="流程圖: 程序 339"/>
            <p:cNvSpPr/>
            <p:nvPr/>
          </p:nvSpPr>
          <p:spPr>
            <a:xfrm>
              <a:off x="4036629" y="4533479"/>
              <a:ext cx="695260" cy="287580"/>
            </a:xfrm>
            <a:prstGeom prst="flowChartProcess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>
                  <a:solidFill>
                    <a:schemeClr val="dk1"/>
                  </a:solidFill>
                </a:rPr>
                <a:t>專題實作</a:t>
              </a:r>
              <a:r>
                <a:rPr lang="en-US" altLang="zh-TW" sz="800" b="1" dirty="0">
                  <a:solidFill>
                    <a:schemeClr val="dk1"/>
                  </a:solidFill>
                </a:rPr>
                <a:t>(2)</a:t>
              </a:r>
              <a:endParaRPr lang="zh-TW" altLang="en-US" sz="800" b="1" dirty="0">
                <a:solidFill>
                  <a:schemeClr val="dk1"/>
                </a:solidFill>
              </a:endParaRPr>
            </a:p>
          </p:txBody>
        </p:sp>
      </p:grpSp>
      <p:cxnSp>
        <p:nvCxnSpPr>
          <p:cNvPr id="342" name="直線單箭頭接點 341"/>
          <p:cNvCxnSpPr/>
          <p:nvPr/>
        </p:nvCxnSpPr>
        <p:spPr>
          <a:xfrm flipV="1">
            <a:off x="5602304" y="6601937"/>
            <a:ext cx="286363" cy="1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3" name="直線單箭頭接點 300"/>
          <p:cNvCxnSpPr/>
          <p:nvPr/>
        </p:nvCxnSpPr>
        <p:spPr>
          <a:xfrm>
            <a:off x="4703530" y="7037731"/>
            <a:ext cx="182979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344" name="群組 343"/>
          <p:cNvGrpSpPr/>
          <p:nvPr/>
        </p:nvGrpSpPr>
        <p:grpSpPr>
          <a:xfrm>
            <a:off x="4016094" y="7604049"/>
            <a:ext cx="1575291" cy="288003"/>
            <a:chOff x="4858409" y="4508850"/>
            <a:chExt cx="1571351" cy="415810"/>
          </a:xfrm>
        </p:grpSpPr>
        <p:sp>
          <p:nvSpPr>
            <p:cNvPr id="345" name="流程圖: 程序 208"/>
            <p:cNvSpPr/>
            <p:nvPr/>
          </p:nvSpPr>
          <p:spPr>
            <a:xfrm>
              <a:off x="5734500" y="4508850"/>
              <a:ext cx="695260" cy="415199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客房整理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實作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(3)</a:t>
              </a:r>
              <a:endParaRPr lang="zh-TW" altLang="en-US" sz="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46" name="流程圖: 程序 209"/>
            <p:cNvSpPr/>
            <p:nvPr/>
          </p:nvSpPr>
          <p:spPr>
            <a:xfrm>
              <a:off x="4858409" y="4509461"/>
              <a:ext cx="695260" cy="415199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客房整理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實作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(3)</a:t>
              </a:r>
              <a:endParaRPr lang="zh-TW" altLang="en-US" sz="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cxnSp>
        <p:nvCxnSpPr>
          <p:cNvPr id="347" name="直線單箭頭接點 300"/>
          <p:cNvCxnSpPr/>
          <p:nvPr/>
        </p:nvCxnSpPr>
        <p:spPr>
          <a:xfrm>
            <a:off x="4723188" y="7777497"/>
            <a:ext cx="182979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8" name="直線單箭頭接點 186"/>
          <p:cNvCxnSpPr/>
          <p:nvPr/>
        </p:nvCxnSpPr>
        <p:spPr>
          <a:xfrm flipV="1">
            <a:off x="5581769" y="7741757"/>
            <a:ext cx="286363" cy="1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349" name="群組 348"/>
          <p:cNvGrpSpPr/>
          <p:nvPr/>
        </p:nvGrpSpPr>
        <p:grpSpPr>
          <a:xfrm>
            <a:off x="5890195" y="6047834"/>
            <a:ext cx="1573499" cy="329298"/>
            <a:chOff x="3013671" y="1768087"/>
            <a:chExt cx="1573499" cy="395614"/>
          </a:xfrm>
        </p:grpSpPr>
        <p:sp>
          <p:nvSpPr>
            <p:cNvPr id="350" name="流程圖: 程序 349"/>
            <p:cNvSpPr/>
            <p:nvPr/>
          </p:nvSpPr>
          <p:spPr>
            <a:xfrm>
              <a:off x="3013671" y="1768087"/>
              <a:ext cx="695260" cy="395614"/>
            </a:xfrm>
            <a:prstGeom prst="flowChartProcess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/>
                <a:t>事務機器與電腦應用</a:t>
              </a:r>
              <a:r>
                <a:rPr lang="en-US" altLang="zh-TW" sz="800" b="1" dirty="0" smtClean="0"/>
                <a:t/>
              </a:r>
              <a:br>
                <a:rPr lang="en-US" altLang="zh-TW" sz="800" b="1" dirty="0" smtClean="0"/>
              </a:br>
              <a:r>
                <a:rPr lang="zh-TW" altLang="en-US" sz="800" b="1" dirty="0" smtClean="0"/>
                <a:t>概論</a:t>
              </a:r>
              <a:r>
                <a:rPr lang="en-US" altLang="zh-TW" sz="800" b="1" dirty="0" smtClean="0"/>
                <a:t>(2)</a:t>
              </a:r>
              <a:r>
                <a:rPr lang="zh-TW" altLang="zh-TW" sz="800" dirty="0" smtClean="0"/>
                <a:t> </a:t>
              </a:r>
              <a:endParaRPr lang="zh-TW" altLang="en-US" sz="8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51" name="流程圖: 程序 350"/>
            <p:cNvSpPr/>
            <p:nvPr/>
          </p:nvSpPr>
          <p:spPr>
            <a:xfrm>
              <a:off x="3891910" y="1768087"/>
              <a:ext cx="695260" cy="395614"/>
            </a:xfrm>
            <a:prstGeom prst="flowChartProcess">
              <a:avLst/>
            </a:prstGeom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/>
                <a:t>事務機器與電腦</a:t>
              </a:r>
              <a:r>
                <a:rPr lang="zh-TW" altLang="en-US" sz="800" b="1" dirty="0" smtClean="0"/>
                <a:t>應用</a:t>
              </a:r>
              <a:r>
                <a:rPr lang="en-US" altLang="zh-TW" sz="800" b="1" dirty="0" smtClean="0"/>
                <a:t/>
              </a:r>
              <a:br>
                <a:rPr lang="en-US" altLang="zh-TW" sz="800" b="1" dirty="0" smtClean="0"/>
              </a:br>
              <a:r>
                <a:rPr lang="zh-TW" altLang="en-US" sz="800" b="1" dirty="0" smtClean="0"/>
                <a:t>概論</a:t>
              </a:r>
              <a:r>
                <a:rPr lang="en-US" altLang="zh-TW" sz="800" b="1" dirty="0"/>
                <a:t>(</a:t>
              </a:r>
              <a:r>
                <a:rPr lang="en-US" altLang="zh-TW" sz="800" b="1" dirty="0" smtClean="0"/>
                <a:t>2)</a:t>
              </a:r>
              <a:endParaRPr lang="zh-TW" altLang="en-US" sz="8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352" name="直線單箭頭接點 351"/>
            <p:cNvCxnSpPr>
              <a:stCxn id="350" idx="3"/>
              <a:endCxn id="351" idx="1"/>
            </p:cNvCxnSpPr>
            <p:nvPr/>
          </p:nvCxnSpPr>
          <p:spPr>
            <a:xfrm>
              <a:off x="3708931" y="1965894"/>
              <a:ext cx="182979" cy="0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53" name="群組 352"/>
          <p:cNvGrpSpPr/>
          <p:nvPr/>
        </p:nvGrpSpPr>
        <p:grpSpPr>
          <a:xfrm>
            <a:off x="5883000" y="6885481"/>
            <a:ext cx="1571351" cy="288003"/>
            <a:chOff x="4858409" y="4508850"/>
            <a:chExt cx="1571351" cy="415810"/>
          </a:xfrm>
        </p:grpSpPr>
        <p:sp>
          <p:nvSpPr>
            <p:cNvPr id="354" name="流程圖: 程序 353"/>
            <p:cNvSpPr/>
            <p:nvPr/>
          </p:nvSpPr>
          <p:spPr>
            <a:xfrm>
              <a:off x="5734500" y="4508850"/>
              <a:ext cx="695260" cy="415199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職場清潔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實作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(3)</a:t>
              </a:r>
              <a:endParaRPr lang="zh-TW" altLang="en-US" sz="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55" name="流程圖: 程序 354"/>
            <p:cNvSpPr/>
            <p:nvPr/>
          </p:nvSpPr>
          <p:spPr>
            <a:xfrm>
              <a:off x="4858409" y="4509461"/>
              <a:ext cx="695260" cy="415199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職場清潔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實務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(3)</a:t>
              </a:r>
              <a:endParaRPr lang="zh-TW" altLang="en-US" sz="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cxnSp>
        <p:nvCxnSpPr>
          <p:cNvPr id="356" name="直線單箭頭接點 186"/>
          <p:cNvCxnSpPr/>
          <p:nvPr/>
        </p:nvCxnSpPr>
        <p:spPr>
          <a:xfrm flipV="1">
            <a:off x="5589873" y="7046644"/>
            <a:ext cx="286363" cy="1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7" name="直線單箭頭接點 356"/>
          <p:cNvCxnSpPr/>
          <p:nvPr/>
        </p:nvCxnSpPr>
        <p:spPr>
          <a:xfrm>
            <a:off x="7454996" y="7049548"/>
            <a:ext cx="373403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358" name="群組 357"/>
          <p:cNvGrpSpPr/>
          <p:nvPr/>
        </p:nvGrpSpPr>
        <p:grpSpPr>
          <a:xfrm>
            <a:off x="7836494" y="6886965"/>
            <a:ext cx="1571351" cy="288003"/>
            <a:chOff x="4036629" y="4533056"/>
            <a:chExt cx="1571351" cy="288003"/>
          </a:xfrm>
        </p:grpSpPr>
        <p:sp>
          <p:nvSpPr>
            <p:cNvPr id="359" name="流程圖: 程序 358"/>
            <p:cNvSpPr/>
            <p:nvPr/>
          </p:nvSpPr>
          <p:spPr>
            <a:xfrm>
              <a:off x="4912720" y="4533056"/>
              <a:ext cx="695260" cy="287580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顧客服務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實作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en-US" altLang="zh-TW" sz="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  <a:endParaRPr lang="zh-TW" altLang="en-US" sz="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60" name="流程圖: 程序 359"/>
            <p:cNvSpPr/>
            <p:nvPr/>
          </p:nvSpPr>
          <p:spPr>
            <a:xfrm>
              <a:off x="4036629" y="4533479"/>
              <a:ext cx="695260" cy="287580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顧客服務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實務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(3)</a:t>
              </a:r>
              <a:endParaRPr lang="zh-TW" altLang="en-US" sz="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361" name="直線單箭頭接點 360"/>
            <p:cNvCxnSpPr/>
            <p:nvPr/>
          </p:nvCxnSpPr>
          <p:spPr>
            <a:xfrm>
              <a:off x="4737656" y="4676846"/>
              <a:ext cx="182979" cy="0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62" name="群組 361"/>
          <p:cNvGrpSpPr/>
          <p:nvPr/>
        </p:nvGrpSpPr>
        <p:grpSpPr>
          <a:xfrm>
            <a:off x="7831114" y="7567861"/>
            <a:ext cx="1571351" cy="307726"/>
            <a:chOff x="4036629" y="4513333"/>
            <a:chExt cx="1571351" cy="307726"/>
          </a:xfrm>
        </p:grpSpPr>
        <p:sp>
          <p:nvSpPr>
            <p:cNvPr id="363" name="流程圖: 程序 362"/>
            <p:cNvSpPr/>
            <p:nvPr/>
          </p:nvSpPr>
          <p:spPr>
            <a:xfrm>
              <a:off x="4912720" y="4513333"/>
              <a:ext cx="695260" cy="307303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7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客房物品整理</a:t>
              </a:r>
              <a:r>
                <a:rPr lang="en-US" altLang="zh-TW" sz="7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7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7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實習</a:t>
              </a:r>
              <a:r>
                <a:rPr lang="en-US" altLang="zh-TW" sz="7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zh-TW" altLang="en-US" sz="7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客房設備實習</a:t>
              </a:r>
              <a:r>
                <a:rPr lang="en-US" altLang="zh-TW" sz="7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en-US" altLang="zh-TW" sz="7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3)</a:t>
              </a:r>
              <a:endParaRPr lang="zh-TW" altLang="en-US" sz="7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64" name="流程圖: 程序 363"/>
            <p:cNvSpPr/>
            <p:nvPr/>
          </p:nvSpPr>
          <p:spPr>
            <a:xfrm>
              <a:off x="4036629" y="4513333"/>
              <a:ext cx="695260" cy="307726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7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客房物品整理</a:t>
              </a:r>
              <a:r>
                <a:rPr lang="en-US" altLang="zh-TW" sz="7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7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7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實習</a:t>
              </a:r>
              <a:r>
                <a:rPr lang="en-US" altLang="zh-TW" sz="7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zh-TW" altLang="en-US" sz="7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客房設備實習</a:t>
              </a:r>
              <a:r>
                <a:rPr lang="en-US" altLang="zh-TW" sz="7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(3)</a:t>
              </a:r>
              <a:endParaRPr lang="zh-TW" altLang="en-US" sz="7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365" name="直線單箭頭接點 364"/>
            <p:cNvCxnSpPr/>
            <p:nvPr/>
          </p:nvCxnSpPr>
          <p:spPr>
            <a:xfrm>
              <a:off x="4737656" y="4676846"/>
              <a:ext cx="182979" cy="0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66" name="群組 365"/>
          <p:cNvGrpSpPr/>
          <p:nvPr/>
        </p:nvGrpSpPr>
        <p:grpSpPr>
          <a:xfrm>
            <a:off x="5892445" y="7930370"/>
            <a:ext cx="1571351" cy="288003"/>
            <a:chOff x="5913152" y="4895682"/>
            <a:chExt cx="1571351" cy="288005"/>
          </a:xfrm>
        </p:grpSpPr>
        <p:sp>
          <p:nvSpPr>
            <p:cNvPr id="367" name="流程圖: 程序 366"/>
            <p:cNvSpPr/>
            <p:nvPr/>
          </p:nvSpPr>
          <p:spPr>
            <a:xfrm>
              <a:off x="6789243" y="4895682"/>
              <a:ext cx="695260" cy="287580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衛浴實習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(3)</a:t>
              </a:r>
              <a:endParaRPr lang="zh-TW" altLang="en-US" sz="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68" name="流程圖: 程序 367"/>
            <p:cNvSpPr/>
            <p:nvPr/>
          </p:nvSpPr>
          <p:spPr>
            <a:xfrm>
              <a:off x="5913152" y="4896107"/>
              <a:ext cx="695260" cy="287580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衛浴實習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(3)</a:t>
              </a:r>
              <a:endParaRPr lang="zh-TW" altLang="en-US" sz="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369" name="直線單箭頭接點 368"/>
            <p:cNvCxnSpPr/>
            <p:nvPr/>
          </p:nvCxnSpPr>
          <p:spPr>
            <a:xfrm>
              <a:off x="6612182" y="5043143"/>
              <a:ext cx="182979" cy="0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70" name="群組 369"/>
          <p:cNvGrpSpPr/>
          <p:nvPr/>
        </p:nvGrpSpPr>
        <p:grpSpPr>
          <a:xfrm>
            <a:off x="7831080" y="7910961"/>
            <a:ext cx="1571351" cy="288003"/>
            <a:chOff x="5913152" y="4895682"/>
            <a:chExt cx="1571351" cy="288005"/>
          </a:xfrm>
        </p:grpSpPr>
        <p:sp>
          <p:nvSpPr>
            <p:cNvPr id="371" name="流程圖: 程序 370"/>
            <p:cNvSpPr/>
            <p:nvPr/>
          </p:nvSpPr>
          <p:spPr>
            <a:xfrm>
              <a:off x="6789243" y="4895682"/>
              <a:ext cx="695260" cy="287580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衛浴實習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en-US" altLang="zh-TW" sz="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3)</a:t>
              </a:r>
              <a:endParaRPr lang="zh-TW" altLang="en-US" sz="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72" name="流程圖: 程序 371"/>
            <p:cNvSpPr/>
            <p:nvPr/>
          </p:nvSpPr>
          <p:spPr>
            <a:xfrm>
              <a:off x="5913152" y="4896107"/>
              <a:ext cx="695260" cy="287580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衛浴</a:t>
              </a:r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實習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(3)</a:t>
              </a:r>
              <a:endParaRPr lang="zh-TW" altLang="en-US" sz="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373" name="直線單箭頭接點 372"/>
            <p:cNvCxnSpPr/>
            <p:nvPr/>
          </p:nvCxnSpPr>
          <p:spPr>
            <a:xfrm>
              <a:off x="6612182" y="5043143"/>
              <a:ext cx="182979" cy="0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374" name="直線單箭頭接點 373"/>
          <p:cNvCxnSpPr/>
          <p:nvPr/>
        </p:nvCxnSpPr>
        <p:spPr>
          <a:xfrm>
            <a:off x="7459819" y="8074159"/>
            <a:ext cx="373403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375" name="群組 374"/>
          <p:cNvGrpSpPr/>
          <p:nvPr/>
        </p:nvGrpSpPr>
        <p:grpSpPr>
          <a:xfrm>
            <a:off x="7840360" y="8245730"/>
            <a:ext cx="1571351" cy="288003"/>
            <a:chOff x="4036629" y="4533056"/>
            <a:chExt cx="1571351" cy="288003"/>
          </a:xfrm>
        </p:grpSpPr>
        <p:sp>
          <p:nvSpPr>
            <p:cNvPr id="376" name="流程圖: 程序 375"/>
            <p:cNvSpPr/>
            <p:nvPr/>
          </p:nvSpPr>
          <p:spPr>
            <a:xfrm>
              <a:off x="4912720" y="4533056"/>
              <a:ext cx="695260" cy="287580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7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旅館清潔</a:t>
              </a:r>
              <a:r>
                <a:rPr lang="en-US" altLang="zh-TW" sz="7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7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7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實習</a:t>
              </a:r>
              <a:r>
                <a:rPr lang="en-US" altLang="zh-TW" sz="7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zh-TW" altLang="en-US" sz="7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床鋪舖設實習</a:t>
              </a:r>
              <a:r>
                <a:rPr lang="en-US" altLang="zh-TW" sz="7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(4)</a:t>
              </a:r>
              <a:endParaRPr lang="zh-TW" altLang="en-US" sz="7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77" name="流程圖: 程序 376"/>
            <p:cNvSpPr/>
            <p:nvPr/>
          </p:nvSpPr>
          <p:spPr>
            <a:xfrm>
              <a:off x="4036629" y="4533479"/>
              <a:ext cx="695260" cy="287580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7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旅館清潔</a:t>
              </a:r>
              <a:r>
                <a:rPr lang="en-US" altLang="zh-TW" sz="7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7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7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實習</a:t>
              </a:r>
              <a:r>
                <a:rPr lang="en-US" altLang="zh-TW" sz="7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zh-TW" altLang="en-US" sz="7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床鋪舖設實習</a:t>
              </a:r>
              <a:r>
                <a:rPr lang="en-US" altLang="zh-TW" sz="7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(4)</a:t>
              </a:r>
              <a:endParaRPr lang="zh-TW" altLang="en-US" sz="7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378" name="直線單箭頭接點 377"/>
            <p:cNvCxnSpPr/>
            <p:nvPr/>
          </p:nvCxnSpPr>
          <p:spPr>
            <a:xfrm>
              <a:off x="4737656" y="4676846"/>
              <a:ext cx="182979" cy="0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79" name="群組 378"/>
          <p:cNvGrpSpPr/>
          <p:nvPr/>
        </p:nvGrpSpPr>
        <p:grpSpPr>
          <a:xfrm>
            <a:off x="5882919" y="5664237"/>
            <a:ext cx="1571712" cy="288003"/>
            <a:chOff x="5936606" y="4895682"/>
            <a:chExt cx="1571712" cy="288005"/>
          </a:xfrm>
        </p:grpSpPr>
        <p:sp>
          <p:nvSpPr>
            <p:cNvPr id="380" name="流程圖: 程序 379"/>
            <p:cNvSpPr/>
            <p:nvPr/>
          </p:nvSpPr>
          <p:spPr>
            <a:xfrm>
              <a:off x="6813058" y="4895682"/>
              <a:ext cx="695260" cy="287580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汽車美容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實作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en-US" altLang="zh-TW" sz="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3)</a:t>
              </a:r>
              <a:endParaRPr lang="zh-TW" altLang="en-US" sz="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81" name="流程圖: 程序 380"/>
            <p:cNvSpPr/>
            <p:nvPr/>
          </p:nvSpPr>
          <p:spPr>
            <a:xfrm>
              <a:off x="5936606" y="4896107"/>
              <a:ext cx="695260" cy="287580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汽車美容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實務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(3)</a:t>
              </a:r>
              <a:endParaRPr lang="zh-TW" altLang="en-US" sz="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384" name="直線單箭頭接點 383"/>
            <p:cNvCxnSpPr/>
            <p:nvPr/>
          </p:nvCxnSpPr>
          <p:spPr>
            <a:xfrm>
              <a:off x="6626471" y="5043143"/>
              <a:ext cx="182979" cy="0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85" name="群組 384"/>
          <p:cNvGrpSpPr/>
          <p:nvPr/>
        </p:nvGrpSpPr>
        <p:grpSpPr>
          <a:xfrm>
            <a:off x="5884305" y="8263568"/>
            <a:ext cx="1567581" cy="289465"/>
            <a:chOff x="5916922" y="4893795"/>
            <a:chExt cx="1567581" cy="289467"/>
          </a:xfrm>
        </p:grpSpPr>
        <p:sp>
          <p:nvSpPr>
            <p:cNvPr id="386" name="流程圖: 程序 385"/>
            <p:cNvSpPr/>
            <p:nvPr/>
          </p:nvSpPr>
          <p:spPr>
            <a:xfrm>
              <a:off x="6789243" y="4895682"/>
              <a:ext cx="695260" cy="287580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汽車美容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實作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en-US" altLang="zh-TW" sz="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3)</a:t>
              </a:r>
              <a:endParaRPr lang="zh-TW" altLang="en-US" sz="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387" name="流程圖: 程序 386"/>
            <p:cNvSpPr/>
            <p:nvPr/>
          </p:nvSpPr>
          <p:spPr>
            <a:xfrm>
              <a:off x="5916922" y="4893795"/>
              <a:ext cx="695260" cy="287580"/>
            </a:xfrm>
            <a:prstGeom prst="flowChartProcess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汽車美容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/>
              </a:r>
              <a:b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</a:br>
              <a:r>
                <a:rPr lang="zh-TW" altLang="en-US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實務</a:t>
              </a:r>
              <a:r>
                <a:rPr lang="en-US" altLang="zh-TW" sz="8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(3)</a:t>
              </a:r>
              <a:endParaRPr lang="zh-TW" altLang="en-US" sz="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388" name="直線單箭頭接點 387"/>
            <p:cNvCxnSpPr/>
            <p:nvPr/>
          </p:nvCxnSpPr>
          <p:spPr>
            <a:xfrm>
              <a:off x="6612182" y="5043143"/>
              <a:ext cx="182979" cy="0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389" name="直線單箭頭接點 388"/>
          <p:cNvCxnSpPr/>
          <p:nvPr/>
        </p:nvCxnSpPr>
        <p:spPr>
          <a:xfrm>
            <a:off x="8552739" y="3949038"/>
            <a:ext cx="182979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0" name="直線單箭頭接點 389"/>
          <p:cNvCxnSpPr/>
          <p:nvPr/>
        </p:nvCxnSpPr>
        <p:spPr>
          <a:xfrm>
            <a:off x="8543197" y="6607778"/>
            <a:ext cx="182979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2" name="流程圖: 程序 391"/>
          <p:cNvSpPr/>
          <p:nvPr/>
        </p:nvSpPr>
        <p:spPr>
          <a:xfrm>
            <a:off x="5885695" y="4683624"/>
            <a:ext cx="695260" cy="288000"/>
          </a:xfrm>
          <a:prstGeom prst="flowChartProcess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TW" altLang="en-US" sz="800" b="1" dirty="0" smtClean="0"/>
              <a:t>門市服務實務</a:t>
            </a:r>
            <a:r>
              <a:rPr lang="en-US" altLang="zh-TW" sz="800" b="1" dirty="0" smtClean="0"/>
              <a:t>(4)</a:t>
            </a:r>
            <a:r>
              <a:rPr lang="zh-TW" altLang="zh-TW" sz="800" dirty="0" smtClean="0"/>
              <a:t> </a:t>
            </a:r>
            <a:endParaRPr lang="zh-TW" altLang="en-US" sz="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95" name="流程圖: 程序 394"/>
          <p:cNvSpPr/>
          <p:nvPr/>
        </p:nvSpPr>
        <p:spPr>
          <a:xfrm>
            <a:off x="5884305" y="7279861"/>
            <a:ext cx="695260" cy="288000"/>
          </a:xfrm>
          <a:prstGeom prst="flowChartProcess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3306" tIns="31652" rIns="63306" bIns="3165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TW" altLang="en-US" sz="800" b="1" dirty="0"/>
              <a:t>房務</a:t>
            </a:r>
            <a:r>
              <a:rPr lang="zh-TW" altLang="en-US" sz="800" b="1" dirty="0" smtClean="0"/>
              <a:t>技能</a:t>
            </a:r>
            <a:r>
              <a:rPr lang="en-US" altLang="zh-TW" sz="800" b="1" dirty="0" smtClean="0"/>
              <a:t/>
            </a:r>
            <a:br>
              <a:rPr lang="en-US" altLang="zh-TW" sz="800" b="1" dirty="0" smtClean="0"/>
            </a:br>
            <a:r>
              <a:rPr lang="zh-TW" altLang="en-US" sz="800" b="1" dirty="0" smtClean="0"/>
              <a:t>實務</a:t>
            </a:r>
            <a:r>
              <a:rPr lang="en-US" altLang="zh-TW" sz="800" b="1" dirty="0" smtClean="0"/>
              <a:t>(4)</a:t>
            </a:r>
            <a:r>
              <a:rPr lang="zh-TW" altLang="zh-TW" sz="800" dirty="0" smtClean="0"/>
              <a:t> </a:t>
            </a:r>
            <a:endParaRPr lang="zh-TW" altLang="en-US" sz="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207" name="表格 20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9928814"/>
              </p:ext>
            </p:extLst>
          </p:nvPr>
        </p:nvGraphicFramePr>
        <p:xfrm>
          <a:off x="3941071" y="2218113"/>
          <a:ext cx="1740074" cy="4672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2824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85725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marL="0" marR="0" indent="0" algn="ctr" defTabSz="1280160" rtl="0" eaLnBrk="1" fontAlgn="auto" latinLnBrk="0" hangingPunct="1">
                        <a:lnSpc>
                          <a:spcPts val="8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800" dirty="0" smtClean="0">
                          <a:solidFill>
                            <a:sysClr val="windowText" lastClr="000000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校訂必修</a:t>
                      </a:r>
                      <a:endParaRPr lang="zh-TW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74214">
                <a:tc>
                  <a:txBody>
                    <a:bodyPr/>
                    <a:lstStyle/>
                    <a:p>
                      <a:endParaRPr lang="en-US" altLang="zh-TW" sz="700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70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職業教育</a:t>
                      </a:r>
                      <a:r>
                        <a:rPr lang="en-US" altLang="zh-TW" sz="70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(4</a:t>
                      </a:r>
                      <a:r>
                        <a:rPr lang="en-US" altLang="zh-TW" sz="7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3761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2079</TotalTime>
  <Words>723</Words>
  <Application>Microsoft Office PowerPoint</Application>
  <PresentationFormat>A3 紙張 (297x420 公釐)</PresentationFormat>
  <Paragraphs>174</Paragraphs>
  <Slides>1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Office 佈景主題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189</cp:revision>
  <cp:lastPrinted>2019-07-19T07:48:22Z</cp:lastPrinted>
  <dcterms:created xsi:type="dcterms:W3CDTF">2017-11-23T14:59:31Z</dcterms:created>
  <dcterms:modified xsi:type="dcterms:W3CDTF">2019-08-02T03:00:07Z</dcterms:modified>
</cp:coreProperties>
</file>